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Roboto"/>
      <p:regular r:id="rId24"/>
      <p:bold r:id="rId25"/>
      <p:italic r:id="rId26"/>
      <p:boldItalic r:id="rId27"/>
    </p:embeddedFont>
    <p:embeddedFont>
      <p:font typeface="Average"/>
      <p:regular r:id="rId28"/>
    </p:embeddedFont>
    <p:embeddedFont>
      <p:font typeface="Oswald"/>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Average-regular.fnt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swald-regular.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Oswald-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gc6f919934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c6f9199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458cc89f70_0_313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458cc89f70_0_3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458cc89f70_0_316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458cc89f70_0_3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458cc89f70_0_319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458cc89f70_0_3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g458cc89f70_0_322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458cc89f70_0_3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3e27f09b70_0_2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3e27f09b70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g458cc89f70_0_293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458cc89f70_0_29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g458cc89f70_0_333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458cc89f70_0_3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g458cc89f70_0_297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458cc89f70_0_29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g458cc89f70_0_327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458cc89f70_0_3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3e2765bcc5_0_6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e2765bcc5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c6f919934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c6f91993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458cc89f70_0_296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458cc89f70_0_29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458cc89f70_0_328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458cc89f70_0_3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3e27f09b70_0_20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e27f09b70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458cc89f70_0_305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458cc89f70_0_30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458cc89f70_0_308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458cc89f70_0_30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458cc89f70_0_311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458cc89f70_0_3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rgbClr val="43434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2.jpg"/><Relationship Id="rId6" Type="http://schemas.openxmlformats.org/officeDocument/2006/relationships/image" Target="../media/image6.jpg"/><Relationship Id="rId7"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2.jpg"/><Relationship Id="rId6" Type="http://schemas.openxmlformats.org/officeDocument/2006/relationships/image" Target="../media/image6.jpg"/><Relationship Id="rId7"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2.jpg"/><Relationship Id="rId6" Type="http://schemas.openxmlformats.org/officeDocument/2006/relationships/image" Target="../media/image6.jpg"/><Relationship Id="rId7"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58" name="Shape 58"/>
        <p:cNvGrpSpPr/>
        <p:nvPr/>
      </p:nvGrpSpPr>
      <p:grpSpPr>
        <a:xfrm>
          <a:off x="0" y="0"/>
          <a:ext cx="0" cy="0"/>
          <a:chOff x="0" y="0"/>
          <a:chExt cx="0" cy="0"/>
        </a:xfrm>
      </p:grpSpPr>
      <p:pic>
        <p:nvPicPr>
          <p:cNvPr id="59" name="Google Shape;59;p13"/>
          <p:cNvPicPr preferRelativeResize="0"/>
          <p:nvPr/>
        </p:nvPicPr>
        <p:blipFill rotWithShape="1">
          <a:blip r:embed="rId3">
            <a:alphaModFix/>
          </a:blip>
          <a:srcRect b="0" l="0" r="0" t="0"/>
          <a:stretch/>
        </p:blipFill>
        <p:spPr>
          <a:xfrm>
            <a:off x="2000424" y="0"/>
            <a:ext cx="514361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37" name="Shape 237"/>
        <p:cNvGrpSpPr/>
        <p:nvPr/>
      </p:nvGrpSpPr>
      <p:grpSpPr>
        <a:xfrm>
          <a:off x="0" y="0"/>
          <a:ext cx="0" cy="0"/>
          <a:chOff x="0" y="0"/>
          <a:chExt cx="0" cy="0"/>
        </a:xfrm>
      </p:grpSpPr>
      <p:sp>
        <p:nvSpPr>
          <p:cNvPr id="238" name="Google Shape;238;p22"/>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rPr>
              <a:t>The Story of God</a:t>
            </a:r>
            <a:endParaRPr>
              <a:solidFill>
                <a:srgbClr val="434343"/>
              </a:solidFill>
            </a:endParaRPr>
          </a:p>
        </p:txBody>
      </p:sp>
      <p:grpSp>
        <p:nvGrpSpPr>
          <p:cNvPr id="239" name="Google Shape;239;p22"/>
          <p:cNvGrpSpPr/>
          <p:nvPr/>
        </p:nvGrpSpPr>
        <p:grpSpPr>
          <a:xfrm>
            <a:off x="0" y="572802"/>
            <a:ext cx="2726700" cy="2289457"/>
            <a:chOff x="0" y="1189989"/>
            <a:chExt cx="2726700" cy="2289457"/>
          </a:xfrm>
        </p:grpSpPr>
        <p:sp>
          <p:nvSpPr>
            <p:cNvPr id="240" name="Google Shape;240;p22"/>
            <p:cNvSpPr/>
            <p:nvPr/>
          </p:nvSpPr>
          <p:spPr>
            <a:xfrm>
              <a:off x="0" y="1189989"/>
              <a:ext cx="27267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ADAM</a:t>
              </a:r>
              <a:endParaRPr>
                <a:solidFill>
                  <a:srgbClr val="FFFFFF"/>
                </a:solidFill>
                <a:latin typeface="Roboto"/>
                <a:ea typeface="Roboto"/>
                <a:cs typeface="Roboto"/>
                <a:sym typeface="Roboto"/>
              </a:endParaRPr>
            </a:p>
          </p:txBody>
        </p:sp>
        <p:sp>
          <p:nvSpPr>
            <p:cNvPr id="241" name="Google Shape;241;p22"/>
            <p:cNvSpPr txBox="1"/>
            <p:nvPr/>
          </p:nvSpPr>
          <p:spPr>
            <a:xfrm>
              <a:off x="410850" y="2057146"/>
              <a:ext cx="1905000" cy="142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Created good, in God’s </a:t>
              </a:r>
              <a:r>
                <a:rPr b="1" i="1" lang="en" sz="1200">
                  <a:latin typeface="Roboto"/>
                  <a:ea typeface="Roboto"/>
                  <a:cs typeface="Roboto"/>
                  <a:sym typeface="Roboto"/>
                </a:rPr>
                <a:t>image </a:t>
              </a:r>
              <a:r>
                <a:rPr b="1" lang="en" sz="1200">
                  <a:latin typeface="Roboto"/>
                  <a:ea typeface="Roboto"/>
                  <a:cs typeface="Roboto"/>
                  <a:sym typeface="Roboto"/>
                </a:rPr>
                <a:t>(unity in diversity), for intimacy &amp; to glorify</a:t>
              </a:r>
              <a:r>
                <a:rPr b="1" i="1" lang="en" sz="1200">
                  <a:latin typeface="Roboto"/>
                  <a:ea typeface="Roboto"/>
                  <a:cs typeface="Roboto"/>
                  <a:sym typeface="Roboto"/>
                </a:rPr>
                <a:t>.</a:t>
              </a:r>
              <a:r>
                <a:rPr b="1" lang="en" sz="1200">
                  <a:latin typeface="Roboto"/>
                  <a:ea typeface="Roboto"/>
                  <a:cs typeface="Roboto"/>
                  <a:sym typeface="Roboto"/>
                </a:rPr>
                <a:t> </a:t>
              </a:r>
              <a:r>
                <a:rPr b="1" i="1" lang="en" sz="1200">
                  <a:latin typeface="Roboto"/>
                  <a:ea typeface="Roboto"/>
                  <a:cs typeface="Roboto"/>
                  <a:sym typeface="Roboto"/>
                </a:rPr>
                <a:t>Fell</a:t>
              </a:r>
              <a:r>
                <a:rPr b="1" lang="en" sz="1200">
                  <a:latin typeface="Roboto"/>
                  <a:ea typeface="Roboto"/>
                  <a:cs typeface="Roboto"/>
                  <a:sym typeface="Roboto"/>
                </a:rPr>
                <a:t>. Offspring will destroy Satan (Genesis 3:15).</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p:txBody>
        </p:sp>
      </p:grpSp>
      <p:grpSp>
        <p:nvGrpSpPr>
          <p:cNvPr id="242" name="Google Shape;242;p22"/>
          <p:cNvGrpSpPr/>
          <p:nvPr/>
        </p:nvGrpSpPr>
        <p:grpSpPr>
          <a:xfrm>
            <a:off x="2263425" y="572700"/>
            <a:ext cx="2541300" cy="2289350"/>
            <a:chOff x="2263425" y="1189775"/>
            <a:chExt cx="2541300" cy="2289350"/>
          </a:xfrm>
        </p:grpSpPr>
        <p:sp>
          <p:nvSpPr>
            <p:cNvPr id="243" name="Google Shape;243;p22"/>
            <p:cNvSpPr/>
            <p:nvPr/>
          </p:nvSpPr>
          <p:spPr>
            <a:xfrm>
              <a:off x="2263425" y="1189775"/>
              <a:ext cx="2541300" cy="669000"/>
            </a:xfrm>
            <a:prstGeom prst="chevron">
              <a:avLst>
                <a:gd fmla="val 50000" name="adj"/>
              </a:avLst>
            </a:prstGeom>
            <a:solidFill>
              <a:srgbClr val="A72A1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IBRAHIM</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(ABRAHAM)</a:t>
              </a:r>
              <a:endParaRPr>
                <a:solidFill>
                  <a:srgbClr val="FFFFFF"/>
                </a:solidFill>
                <a:latin typeface="Roboto"/>
                <a:ea typeface="Roboto"/>
                <a:cs typeface="Roboto"/>
                <a:sym typeface="Roboto"/>
              </a:endParaRPr>
            </a:p>
          </p:txBody>
        </p:sp>
        <p:sp>
          <p:nvSpPr>
            <p:cNvPr id="244" name="Google Shape;244;p22"/>
            <p:cNvSpPr txBox="1"/>
            <p:nvPr/>
          </p:nvSpPr>
          <p:spPr>
            <a:xfrm>
              <a:off x="2512200" y="2057125"/>
              <a:ext cx="1905000" cy="142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Trusted God, offered his son. given qurban. </a:t>
              </a:r>
              <a:r>
                <a:rPr b="1" i="1" lang="en" sz="1200">
                  <a:latin typeface="Roboto"/>
                  <a:ea typeface="Roboto"/>
                  <a:cs typeface="Roboto"/>
                  <a:sym typeface="Roboto"/>
                </a:rPr>
                <a:t>All nations</a:t>
              </a:r>
              <a:r>
                <a:rPr b="1" lang="en" sz="1200">
                  <a:latin typeface="Roboto"/>
                  <a:ea typeface="Roboto"/>
                  <a:cs typeface="Roboto"/>
                  <a:sym typeface="Roboto"/>
                </a:rPr>
                <a:t> on earth will be blessed through him &amp; his offspring (Genesis 12:1-3).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p:txBody>
        </p:sp>
      </p:grpSp>
      <p:grpSp>
        <p:nvGrpSpPr>
          <p:cNvPr id="245" name="Google Shape;245;p22"/>
          <p:cNvGrpSpPr/>
          <p:nvPr/>
        </p:nvGrpSpPr>
        <p:grpSpPr>
          <a:xfrm>
            <a:off x="4329974" y="572700"/>
            <a:ext cx="2541300" cy="2289350"/>
            <a:chOff x="4329974" y="1189775"/>
            <a:chExt cx="2541300" cy="2289350"/>
          </a:xfrm>
        </p:grpSpPr>
        <p:sp>
          <p:nvSpPr>
            <p:cNvPr id="246" name="Google Shape;246;p22"/>
            <p:cNvSpPr/>
            <p:nvPr/>
          </p:nvSpPr>
          <p:spPr>
            <a:xfrm>
              <a:off x="4329974" y="1189775"/>
              <a:ext cx="25413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MUSA</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(MOSES)</a:t>
              </a:r>
              <a:endParaRPr>
                <a:solidFill>
                  <a:srgbClr val="FFFFFF"/>
                </a:solidFill>
                <a:latin typeface="Roboto"/>
                <a:ea typeface="Roboto"/>
                <a:cs typeface="Roboto"/>
                <a:sym typeface="Roboto"/>
              </a:endParaRPr>
            </a:p>
          </p:txBody>
        </p:sp>
        <p:sp>
          <p:nvSpPr>
            <p:cNvPr id="247" name="Google Shape;247;p22"/>
            <p:cNvSpPr txBox="1"/>
            <p:nvPr/>
          </p:nvSpPr>
          <p:spPr>
            <a:xfrm>
              <a:off x="4613550" y="2057125"/>
              <a:ext cx="1905000" cy="142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Lawgiver (Tawrat), liberator (Passover). Law cannot save. Another prophet would come. </a:t>
              </a:r>
              <a:r>
                <a:rPr b="1" i="1" lang="en" sz="1200">
                  <a:latin typeface="Roboto"/>
                  <a:ea typeface="Roboto"/>
                  <a:cs typeface="Roboto"/>
                  <a:sym typeface="Roboto"/>
                </a:rPr>
                <a:t>All God’s people</a:t>
              </a:r>
              <a:r>
                <a:rPr b="1" lang="en" sz="1200">
                  <a:latin typeface="Roboto"/>
                  <a:ea typeface="Roboto"/>
                  <a:cs typeface="Roboto"/>
                  <a:sym typeface="Roboto"/>
                </a:rPr>
                <a:t> must listen (Deuteronomy 18:15).</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248" name="Google Shape;248;p22"/>
          <p:cNvGrpSpPr/>
          <p:nvPr/>
        </p:nvGrpSpPr>
        <p:grpSpPr>
          <a:xfrm>
            <a:off x="6396739" y="572700"/>
            <a:ext cx="2541300" cy="2289350"/>
            <a:chOff x="6396739" y="1189775"/>
            <a:chExt cx="2541300" cy="2289350"/>
          </a:xfrm>
        </p:grpSpPr>
        <p:sp>
          <p:nvSpPr>
            <p:cNvPr id="249" name="Google Shape;249;p22"/>
            <p:cNvSpPr/>
            <p:nvPr/>
          </p:nvSpPr>
          <p:spPr>
            <a:xfrm>
              <a:off x="6396739" y="1189775"/>
              <a:ext cx="2541300" cy="669000"/>
            </a:xfrm>
            <a:prstGeom prst="chevron">
              <a:avLst>
                <a:gd fmla="val 50000" name="adj"/>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DAWUD</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(DAVID)</a:t>
              </a:r>
              <a:endParaRPr>
                <a:solidFill>
                  <a:srgbClr val="FFFFFF"/>
                </a:solidFill>
                <a:latin typeface="Roboto"/>
                <a:ea typeface="Roboto"/>
                <a:cs typeface="Roboto"/>
                <a:sym typeface="Roboto"/>
              </a:endParaRPr>
            </a:p>
          </p:txBody>
        </p:sp>
        <p:sp>
          <p:nvSpPr>
            <p:cNvPr id="250" name="Google Shape;250;p22"/>
            <p:cNvSpPr txBox="1"/>
            <p:nvPr/>
          </p:nvSpPr>
          <p:spPr>
            <a:xfrm>
              <a:off x="6714900" y="2057125"/>
              <a:ext cx="1905000" cy="142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Great, conquering king. Poet (Zabur). His descendant will be Lord over </a:t>
              </a:r>
              <a:r>
                <a:rPr b="1" i="1" lang="en" sz="1200">
                  <a:latin typeface="Roboto"/>
                  <a:ea typeface="Roboto"/>
                  <a:cs typeface="Roboto"/>
                  <a:sym typeface="Roboto"/>
                </a:rPr>
                <a:t>all </a:t>
              </a:r>
              <a:r>
                <a:rPr b="1" lang="en" sz="1200">
                  <a:latin typeface="Roboto"/>
                  <a:ea typeface="Roboto"/>
                  <a:cs typeface="Roboto"/>
                  <a:sym typeface="Roboto"/>
                </a:rPr>
                <a:t>forever and   God’s son (2 Samuel 7:12-16; Psalm 2; 110).</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251" name="Google Shape;251;p22"/>
          <p:cNvGrpSpPr/>
          <p:nvPr/>
        </p:nvGrpSpPr>
        <p:grpSpPr>
          <a:xfrm>
            <a:off x="0" y="2862414"/>
            <a:ext cx="2726700" cy="2281036"/>
            <a:chOff x="0" y="1189989"/>
            <a:chExt cx="2726700" cy="2281036"/>
          </a:xfrm>
        </p:grpSpPr>
        <p:sp>
          <p:nvSpPr>
            <p:cNvPr id="252" name="Google Shape;252;p22"/>
            <p:cNvSpPr/>
            <p:nvPr/>
          </p:nvSpPr>
          <p:spPr>
            <a:xfrm>
              <a:off x="0" y="1189989"/>
              <a:ext cx="27267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YUNUS</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(JONAH)</a:t>
              </a:r>
              <a:endParaRPr>
                <a:solidFill>
                  <a:srgbClr val="FFFFFF"/>
                </a:solidFill>
                <a:latin typeface="Roboto"/>
                <a:ea typeface="Roboto"/>
                <a:cs typeface="Roboto"/>
                <a:sym typeface="Roboto"/>
              </a:endParaRPr>
            </a:p>
          </p:txBody>
        </p:sp>
        <p:sp>
          <p:nvSpPr>
            <p:cNvPr id="253" name="Google Shape;253;p22"/>
            <p:cNvSpPr txBox="1"/>
            <p:nvPr/>
          </p:nvSpPr>
          <p:spPr>
            <a:xfrm>
              <a:off x="410850" y="2057125"/>
              <a:ext cx="1905000" cy="14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God will bury and raise the “Son of Man” after  3 days* to forgive  rescue sinners. (Jonah 2:9; Matthew 12:40). </a:t>
              </a:r>
              <a:br>
                <a:rPr b="1" lang="en" sz="1200">
                  <a:latin typeface="Roboto"/>
                  <a:ea typeface="Roboto"/>
                  <a:cs typeface="Roboto"/>
                  <a:sym typeface="Roboto"/>
                </a:rPr>
              </a:br>
              <a:r>
                <a:rPr b="1" lang="en" sz="1000">
                  <a:latin typeface="Roboto"/>
                  <a:ea typeface="Roboto"/>
                  <a:cs typeface="Roboto"/>
                  <a:sym typeface="Roboto"/>
                </a:rPr>
                <a:t>*Some say 40; OT says 3.</a:t>
              </a:r>
              <a:endParaRPr b="1" sz="1000">
                <a:latin typeface="Roboto"/>
                <a:ea typeface="Roboto"/>
                <a:cs typeface="Roboto"/>
                <a:sym typeface="Roboto"/>
              </a:endParaRPr>
            </a:p>
          </p:txBody>
        </p:sp>
      </p:grpSp>
      <p:grpSp>
        <p:nvGrpSpPr>
          <p:cNvPr id="254" name="Google Shape;254;p22"/>
          <p:cNvGrpSpPr/>
          <p:nvPr/>
        </p:nvGrpSpPr>
        <p:grpSpPr>
          <a:xfrm>
            <a:off x="2263425" y="2862200"/>
            <a:ext cx="2541300" cy="2281250"/>
            <a:chOff x="2263425" y="1189775"/>
            <a:chExt cx="2541300" cy="2281250"/>
          </a:xfrm>
        </p:grpSpPr>
        <p:sp>
          <p:nvSpPr>
            <p:cNvPr id="255" name="Google Shape;255;p22"/>
            <p:cNvSpPr/>
            <p:nvPr/>
          </p:nvSpPr>
          <p:spPr>
            <a:xfrm>
              <a:off x="2263425" y="1189775"/>
              <a:ext cx="2541300" cy="669000"/>
            </a:xfrm>
            <a:prstGeom prst="chevron">
              <a:avLst>
                <a:gd fmla="val 50000" name="adj"/>
              </a:avLst>
            </a:prstGeom>
            <a:solidFill>
              <a:srgbClr val="A72A1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YAHYA</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(JOHN THE BAPTIST)</a:t>
              </a:r>
              <a:endParaRPr>
                <a:solidFill>
                  <a:srgbClr val="FFFFFF"/>
                </a:solidFill>
                <a:latin typeface="Roboto"/>
                <a:ea typeface="Roboto"/>
                <a:cs typeface="Roboto"/>
                <a:sym typeface="Roboto"/>
              </a:endParaRPr>
            </a:p>
          </p:txBody>
        </p:sp>
        <p:sp>
          <p:nvSpPr>
            <p:cNvPr id="256" name="Google Shape;256;p22"/>
            <p:cNvSpPr txBox="1"/>
            <p:nvPr/>
          </p:nvSpPr>
          <p:spPr>
            <a:xfrm>
              <a:off x="2512200" y="2057125"/>
              <a:ext cx="1905000" cy="14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200">
                <a:latin typeface="Roboto"/>
                <a:ea typeface="Roboto"/>
                <a:cs typeface="Roboto"/>
                <a:sym typeface="Roboto"/>
              </a:endParaRPr>
            </a:p>
          </p:txBody>
        </p:sp>
      </p:grpSp>
      <p:grpSp>
        <p:nvGrpSpPr>
          <p:cNvPr id="257" name="Google Shape;257;p22"/>
          <p:cNvGrpSpPr/>
          <p:nvPr/>
        </p:nvGrpSpPr>
        <p:grpSpPr>
          <a:xfrm>
            <a:off x="4329974" y="2862200"/>
            <a:ext cx="2541300" cy="2281250"/>
            <a:chOff x="4329974" y="1189775"/>
            <a:chExt cx="2541300" cy="2281250"/>
          </a:xfrm>
        </p:grpSpPr>
        <p:sp>
          <p:nvSpPr>
            <p:cNvPr id="258" name="Google Shape;258;p22"/>
            <p:cNvSpPr/>
            <p:nvPr/>
          </p:nvSpPr>
          <p:spPr>
            <a:xfrm>
              <a:off x="4329974" y="1189775"/>
              <a:ext cx="25413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ISA</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(JESUS)</a:t>
              </a:r>
              <a:endParaRPr>
                <a:solidFill>
                  <a:srgbClr val="FFFFFF"/>
                </a:solidFill>
                <a:latin typeface="Roboto"/>
                <a:ea typeface="Roboto"/>
                <a:cs typeface="Roboto"/>
                <a:sym typeface="Roboto"/>
              </a:endParaRPr>
            </a:p>
          </p:txBody>
        </p:sp>
        <p:sp>
          <p:nvSpPr>
            <p:cNvPr id="259" name="Google Shape;259;p22"/>
            <p:cNvSpPr txBox="1"/>
            <p:nvPr/>
          </p:nvSpPr>
          <p:spPr>
            <a:xfrm>
              <a:off x="4613550" y="2057125"/>
              <a:ext cx="1905000" cy="14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260" name="Google Shape;260;p22"/>
          <p:cNvGrpSpPr/>
          <p:nvPr/>
        </p:nvGrpSpPr>
        <p:grpSpPr>
          <a:xfrm>
            <a:off x="6396739" y="2862200"/>
            <a:ext cx="2541300" cy="2281250"/>
            <a:chOff x="6396739" y="1189775"/>
            <a:chExt cx="2541300" cy="2281250"/>
          </a:xfrm>
        </p:grpSpPr>
        <p:sp>
          <p:nvSpPr>
            <p:cNvPr id="261" name="Google Shape;261;p22"/>
            <p:cNvSpPr/>
            <p:nvPr/>
          </p:nvSpPr>
          <p:spPr>
            <a:xfrm>
              <a:off x="6396739" y="1189775"/>
              <a:ext cx="2541300" cy="669000"/>
            </a:xfrm>
            <a:prstGeom prst="rect">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MUHAMMAD</a:t>
              </a:r>
              <a:endParaRPr>
                <a:solidFill>
                  <a:srgbClr val="FFFFFF"/>
                </a:solidFill>
                <a:latin typeface="Roboto"/>
                <a:ea typeface="Roboto"/>
                <a:cs typeface="Roboto"/>
                <a:sym typeface="Roboto"/>
              </a:endParaRPr>
            </a:p>
          </p:txBody>
        </p:sp>
        <p:sp>
          <p:nvSpPr>
            <p:cNvPr id="262" name="Google Shape;262;p22"/>
            <p:cNvSpPr txBox="1"/>
            <p:nvPr/>
          </p:nvSpPr>
          <p:spPr>
            <a:xfrm>
              <a:off x="6714900" y="2057125"/>
              <a:ext cx="1905000" cy="14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66" name="Shape 266"/>
        <p:cNvGrpSpPr/>
        <p:nvPr/>
      </p:nvGrpSpPr>
      <p:grpSpPr>
        <a:xfrm>
          <a:off x="0" y="0"/>
          <a:ext cx="0" cy="0"/>
          <a:chOff x="0" y="0"/>
          <a:chExt cx="0" cy="0"/>
        </a:xfrm>
      </p:grpSpPr>
      <p:sp>
        <p:nvSpPr>
          <p:cNvPr id="267" name="Google Shape;267;p23"/>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rPr>
              <a:t>The Story of God</a:t>
            </a:r>
            <a:endParaRPr>
              <a:solidFill>
                <a:srgbClr val="434343"/>
              </a:solidFill>
            </a:endParaRPr>
          </a:p>
        </p:txBody>
      </p:sp>
      <p:grpSp>
        <p:nvGrpSpPr>
          <p:cNvPr id="268" name="Google Shape;268;p23"/>
          <p:cNvGrpSpPr/>
          <p:nvPr/>
        </p:nvGrpSpPr>
        <p:grpSpPr>
          <a:xfrm>
            <a:off x="0" y="572802"/>
            <a:ext cx="2726700" cy="2289457"/>
            <a:chOff x="0" y="1189989"/>
            <a:chExt cx="2726700" cy="2289457"/>
          </a:xfrm>
        </p:grpSpPr>
        <p:sp>
          <p:nvSpPr>
            <p:cNvPr id="269" name="Google Shape;269;p23"/>
            <p:cNvSpPr/>
            <p:nvPr/>
          </p:nvSpPr>
          <p:spPr>
            <a:xfrm>
              <a:off x="0" y="1189989"/>
              <a:ext cx="27267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ADAM</a:t>
              </a:r>
              <a:endParaRPr>
                <a:solidFill>
                  <a:srgbClr val="FFFFFF"/>
                </a:solidFill>
                <a:latin typeface="Roboto"/>
                <a:ea typeface="Roboto"/>
                <a:cs typeface="Roboto"/>
                <a:sym typeface="Roboto"/>
              </a:endParaRPr>
            </a:p>
          </p:txBody>
        </p:sp>
        <p:sp>
          <p:nvSpPr>
            <p:cNvPr id="270" name="Google Shape;270;p23"/>
            <p:cNvSpPr txBox="1"/>
            <p:nvPr/>
          </p:nvSpPr>
          <p:spPr>
            <a:xfrm>
              <a:off x="410850" y="2057146"/>
              <a:ext cx="1905000" cy="142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Created good, in God’s </a:t>
              </a:r>
              <a:r>
                <a:rPr b="1" i="1" lang="en" sz="1200">
                  <a:latin typeface="Roboto"/>
                  <a:ea typeface="Roboto"/>
                  <a:cs typeface="Roboto"/>
                  <a:sym typeface="Roboto"/>
                </a:rPr>
                <a:t>image </a:t>
              </a:r>
              <a:r>
                <a:rPr b="1" lang="en" sz="1200">
                  <a:latin typeface="Roboto"/>
                  <a:ea typeface="Roboto"/>
                  <a:cs typeface="Roboto"/>
                  <a:sym typeface="Roboto"/>
                </a:rPr>
                <a:t>(unity in diversity), for intimacy &amp; to glorify</a:t>
              </a:r>
              <a:r>
                <a:rPr b="1" i="1" lang="en" sz="1200">
                  <a:latin typeface="Roboto"/>
                  <a:ea typeface="Roboto"/>
                  <a:cs typeface="Roboto"/>
                  <a:sym typeface="Roboto"/>
                </a:rPr>
                <a:t>.</a:t>
              </a:r>
              <a:r>
                <a:rPr b="1" lang="en" sz="1200">
                  <a:latin typeface="Roboto"/>
                  <a:ea typeface="Roboto"/>
                  <a:cs typeface="Roboto"/>
                  <a:sym typeface="Roboto"/>
                </a:rPr>
                <a:t> </a:t>
              </a:r>
              <a:r>
                <a:rPr b="1" i="1" lang="en" sz="1200">
                  <a:latin typeface="Roboto"/>
                  <a:ea typeface="Roboto"/>
                  <a:cs typeface="Roboto"/>
                  <a:sym typeface="Roboto"/>
                </a:rPr>
                <a:t>Fell</a:t>
              </a:r>
              <a:r>
                <a:rPr b="1" lang="en" sz="1200">
                  <a:latin typeface="Roboto"/>
                  <a:ea typeface="Roboto"/>
                  <a:cs typeface="Roboto"/>
                  <a:sym typeface="Roboto"/>
                </a:rPr>
                <a:t>. Offspring will destroy Satan (Genesis 3:15).</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p:txBody>
        </p:sp>
      </p:grpSp>
      <p:grpSp>
        <p:nvGrpSpPr>
          <p:cNvPr id="271" name="Google Shape;271;p23"/>
          <p:cNvGrpSpPr/>
          <p:nvPr/>
        </p:nvGrpSpPr>
        <p:grpSpPr>
          <a:xfrm>
            <a:off x="2263425" y="572700"/>
            <a:ext cx="2541300" cy="2289350"/>
            <a:chOff x="2263425" y="1189775"/>
            <a:chExt cx="2541300" cy="2289350"/>
          </a:xfrm>
        </p:grpSpPr>
        <p:sp>
          <p:nvSpPr>
            <p:cNvPr id="272" name="Google Shape;272;p23"/>
            <p:cNvSpPr/>
            <p:nvPr/>
          </p:nvSpPr>
          <p:spPr>
            <a:xfrm>
              <a:off x="2263425" y="1189775"/>
              <a:ext cx="2541300" cy="669000"/>
            </a:xfrm>
            <a:prstGeom prst="chevron">
              <a:avLst>
                <a:gd fmla="val 50000" name="adj"/>
              </a:avLst>
            </a:prstGeom>
            <a:solidFill>
              <a:srgbClr val="A72A1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IBRAHIM</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(ABRAHAM)</a:t>
              </a:r>
              <a:endParaRPr>
                <a:solidFill>
                  <a:srgbClr val="FFFFFF"/>
                </a:solidFill>
                <a:latin typeface="Roboto"/>
                <a:ea typeface="Roboto"/>
                <a:cs typeface="Roboto"/>
                <a:sym typeface="Roboto"/>
              </a:endParaRPr>
            </a:p>
          </p:txBody>
        </p:sp>
        <p:sp>
          <p:nvSpPr>
            <p:cNvPr id="273" name="Google Shape;273;p23"/>
            <p:cNvSpPr txBox="1"/>
            <p:nvPr/>
          </p:nvSpPr>
          <p:spPr>
            <a:xfrm>
              <a:off x="2512200" y="2057125"/>
              <a:ext cx="1905000" cy="142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Trusted God, offered his son. given qurban. </a:t>
              </a:r>
              <a:r>
                <a:rPr b="1" i="1" lang="en" sz="1200">
                  <a:latin typeface="Roboto"/>
                  <a:ea typeface="Roboto"/>
                  <a:cs typeface="Roboto"/>
                  <a:sym typeface="Roboto"/>
                </a:rPr>
                <a:t>All nations</a:t>
              </a:r>
              <a:r>
                <a:rPr b="1" lang="en" sz="1200">
                  <a:latin typeface="Roboto"/>
                  <a:ea typeface="Roboto"/>
                  <a:cs typeface="Roboto"/>
                  <a:sym typeface="Roboto"/>
                </a:rPr>
                <a:t> on earth will be blessed through him &amp; his offspring (Genesis 12:1-3).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274" name="Google Shape;274;p23"/>
          <p:cNvGrpSpPr/>
          <p:nvPr/>
        </p:nvGrpSpPr>
        <p:grpSpPr>
          <a:xfrm>
            <a:off x="4329974" y="572700"/>
            <a:ext cx="2541300" cy="2289350"/>
            <a:chOff x="4329974" y="1189775"/>
            <a:chExt cx="2541300" cy="2289350"/>
          </a:xfrm>
        </p:grpSpPr>
        <p:sp>
          <p:nvSpPr>
            <p:cNvPr id="275" name="Google Shape;275;p23"/>
            <p:cNvSpPr/>
            <p:nvPr/>
          </p:nvSpPr>
          <p:spPr>
            <a:xfrm>
              <a:off x="4329974" y="1189775"/>
              <a:ext cx="25413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MUSA</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(MOSES)</a:t>
              </a:r>
              <a:endParaRPr>
                <a:solidFill>
                  <a:srgbClr val="FFFFFF"/>
                </a:solidFill>
                <a:latin typeface="Roboto"/>
                <a:ea typeface="Roboto"/>
                <a:cs typeface="Roboto"/>
                <a:sym typeface="Roboto"/>
              </a:endParaRPr>
            </a:p>
          </p:txBody>
        </p:sp>
        <p:sp>
          <p:nvSpPr>
            <p:cNvPr id="276" name="Google Shape;276;p23"/>
            <p:cNvSpPr txBox="1"/>
            <p:nvPr/>
          </p:nvSpPr>
          <p:spPr>
            <a:xfrm>
              <a:off x="4613550" y="2057125"/>
              <a:ext cx="1905000" cy="142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Lawgiver (Tawrat), liberator (Passover). Law cannot save. Another prophet would come. </a:t>
              </a:r>
              <a:r>
                <a:rPr b="1" i="1" lang="en" sz="1200">
                  <a:latin typeface="Roboto"/>
                  <a:ea typeface="Roboto"/>
                  <a:cs typeface="Roboto"/>
                  <a:sym typeface="Roboto"/>
                </a:rPr>
                <a:t>All God’s people</a:t>
              </a:r>
              <a:r>
                <a:rPr b="1" lang="en" sz="1200">
                  <a:latin typeface="Roboto"/>
                  <a:ea typeface="Roboto"/>
                  <a:cs typeface="Roboto"/>
                  <a:sym typeface="Roboto"/>
                </a:rPr>
                <a:t> must listen (Deuteronomy 18:15).</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277" name="Google Shape;277;p23"/>
          <p:cNvGrpSpPr/>
          <p:nvPr/>
        </p:nvGrpSpPr>
        <p:grpSpPr>
          <a:xfrm>
            <a:off x="6396739" y="572700"/>
            <a:ext cx="2541300" cy="2289350"/>
            <a:chOff x="6396739" y="1189775"/>
            <a:chExt cx="2541300" cy="2289350"/>
          </a:xfrm>
        </p:grpSpPr>
        <p:sp>
          <p:nvSpPr>
            <p:cNvPr id="278" name="Google Shape;278;p23"/>
            <p:cNvSpPr/>
            <p:nvPr/>
          </p:nvSpPr>
          <p:spPr>
            <a:xfrm>
              <a:off x="6396739" y="1189775"/>
              <a:ext cx="2541300" cy="669000"/>
            </a:xfrm>
            <a:prstGeom prst="chevron">
              <a:avLst>
                <a:gd fmla="val 50000" name="adj"/>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DAWUD</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(DAVID)</a:t>
              </a:r>
              <a:endParaRPr>
                <a:solidFill>
                  <a:srgbClr val="FFFFFF"/>
                </a:solidFill>
                <a:latin typeface="Roboto"/>
                <a:ea typeface="Roboto"/>
                <a:cs typeface="Roboto"/>
                <a:sym typeface="Roboto"/>
              </a:endParaRPr>
            </a:p>
          </p:txBody>
        </p:sp>
        <p:sp>
          <p:nvSpPr>
            <p:cNvPr id="279" name="Google Shape;279;p23"/>
            <p:cNvSpPr txBox="1"/>
            <p:nvPr/>
          </p:nvSpPr>
          <p:spPr>
            <a:xfrm>
              <a:off x="6714900" y="2057125"/>
              <a:ext cx="1905000" cy="142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Great, conquering king. Poet (Zabur). His descendant will be Lord over </a:t>
              </a:r>
              <a:r>
                <a:rPr b="1" i="1" lang="en" sz="1200">
                  <a:latin typeface="Roboto"/>
                  <a:ea typeface="Roboto"/>
                  <a:cs typeface="Roboto"/>
                  <a:sym typeface="Roboto"/>
                </a:rPr>
                <a:t>all </a:t>
              </a:r>
              <a:r>
                <a:rPr b="1" lang="en" sz="1200">
                  <a:latin typeface="Roboto"/>
                  <a:ea typeface="Roboto"/>
                  <a:cs typeface="Roboto"/>
                  <a:sym typeface="Roboto"/>
                </a:rPr>
                <a:t>forever and   God’s son (2 Samuel 7:12-16; Psalm 2; 110).</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280" name="Google Shape;280;p23"/>
          <p:cNvGrpSpPr/>
          <p:nvPr/>
        </p:nvGrpSpPr>
        <p:grpSpPr>
          <a:xfrm>
            <a:off x="0" y="2862414"/>
            <a:ext cx="2726700" cy="2281036"/>
            <a:chOff x="0" y="1189989"/>
            <a:chExt cx="2726700" cy="2281036"/>
          </a:xfrm>
        </p:grpSpPr>
        <p:sp>
          <p:nvSpPr>
            <p:cNvPr id="281" name="Google Shape;281;p23"/>
            <p:cNvSpPr/>
            <p:nvPr/>
          </p:nvSpPr>
          <p:spPr>
            <a:xfrm>
              <a:off x="0" y="1189989"/>
              <a:ext cx="27267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YUNUS</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(JONAH)</a:t>
              </a:r>
              <a:endParaRPr>
                <a:solidFill>
                  <a:srgbClr val="FFFFFF"/>
                </a:solidFill>
                <a:latin typeface="Roboto"/>
                <a:ea typeface="Roboto"/>
                <a:cs typeface="Roboto"/>
                <a:sym typeface="Roboto"/>
              </a:endParaRPr>
            </a:p>
          </p:txBody>
        </p:sp>
        <p:sp>
          <p:nvSpPr>
            <p:cNvPr id="282" name="Google Shape;282;p23"/>
            <p:cNvSpPr txBox="1"/>
            <p:nvPr/>
          </p:nvSpPr>
          <p:spPr>
            <a:xfrm>
              <a:off x="410850" y="2057125"/>
              <a:ext cx="1905000" cy="14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God will bury and raise the “Son of Man” after  3 days* to forgive  rescue sinners. (Jonah 2:9; Matthew 12:40). </a:t>
              </a:r>
              <a:br>
                <a:rPr b="1" lang="en" sz="1200">
                  <a:latin typeface="Roboto"/>
                  <a:ea typeface="Roboto"/>
                  <a:cs typeface="Roboto"/>
                  <a:sym typeface="Roboto"/>
                </a:rPr>
              </a:br>
              <a:r>
                <a:rPr b="1" lang="en" sz="1000">
                  <a:latin typeface="Roboto"/>
                  <a:ea typeface="Roboto"/>
                  <a:cs typeface="Roboto"/>
                  <a:sym typeface="Roboto"/>
                </a:rPr>
                <a:t>*Some say 40; OT says 3.</a:t>
              </a:r>
              <a:endParaRPr b="1" sz="1000">
                <a:latin typeface="Roboto"/>
                <a:ea typeface="Roboto"/>
                <a:cs typeface="Roboto"/>
                <a:sym typeface="Roboto"/>
              </a:endParaRPr>
            </a:p>
          </p:txBody>
        </p:sp>
      </p:grpSp>
      <p:grpSp>
        <p:nvGrpSpPr>
          <p:cNvPr id="283" name="Google Shape;283;p23"/>
          <p:cNvGrpSpPr/>
          <p:nvPr/>
        </p:nvGrpSpPr>
        <p:grpSpPr>
          <a:xfrm>
            <a:off x="2263425" y="2862200"/>
            <a:ext cx="2541300" cy="2281250"/>
            <a:chOff x="2263425" y="1189775"/>
            <a:chExt cx="2541300" cy="2281250"/>
          </a:xfrm>
        </p:grpSpPr>
        <p:sp>
          <p:nvSpPr>
            <p:cNvPr id="284" name="Google Shape;284;p23"/>
            <p:cNvSpPr/>
            <p:nvPr/>
          </p:nvSpPr>
          <p:spPr>
            <a:xfrm>
              <a:off x="2263425" y="1189775"/>
              <a:ext cx="2541300" cy="669000"/>
            </a:xfrm>
            <a:prstGeom prst="chevron">
              <a:avLst>
                <a:gd fmla="val 50000" name="adj"/>
              </a:avLst>
            </a:prstGeom>
            <a:solidFill>
              <a:srgbClr val="A72A1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YAHYA</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(JOHN THE BAPTIST)</a:t>
              </a:r>
              <a:endParaRPr>
                <a:solidFill>
                  <a:srgbClr val="FFFFFF"/>
                </a:solidFill>
                <a:latin typeface="Roboto"/>
                <a:ea typeface="Roboto"/>
                <a:cs typeface="Roboto"/>
                <a:sym typeface="Roboto"/>
              </a:endParaRPr>
            </a:p>
          </p:txBody>
        </p:sp>
        <p:sp>
          <p:nvSpPr>
            <p:cNvPr id="285" name="Google Shape;285;p23"/>
            <p:cNvSpPr txBox="1"/>
            <p:nvPr/>
          </p:nvSpPr>
          <p:spPr>
            <a:xfrm>
              <a:off x="2512200" y="2057125"/>
              <a:ext cx="1905000" cy="14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Announced the Messiah, as foretold by Prophet Isaiah. Messiah would forgive </a:t>
              </a:r>
              <a:r>
                <a:rPr b="1" i="1" lang="en" sz="1200">
                  <a:latin typeface="Roboto"/>
                  <a:ea typeface="Roboto"/>
                  <a:cs typeface="Roboto"/>
                  <a:sym typeface="Roboto"/>
                </a:rPr>
                <a:t>the world’s sin </a:t>
              </a:r>
              <a:r>
                <a:rPr b="1" lang="en" sz="1200">
                  <a:latin typeface="Roboto"/>
                  <a:ea typeface="Roboto"/>
                  <a:cs typeface="Roboto"/>
                  <a:sym typeface="Roboto"/>
                </a:rPr>
                <a:t>by becoming a sacrifice (John 1:29). </a:t>
              </a:r>
              <a:endParaRPr b="1" sz="1200">
                <a:latin typeface="Roboto"/>
                <a:ea typeface="Roboto"/>
                <a:cs typeface="Roboto"/>
                <a:sym typeface="Roboto"/>
              </a:endParaRPr>
            </a:p>
          </p:txBody>
        </p:sp>
      </p:grpSp>
      <p:grpSp>
        <p:nvGrpSpPr>
          <p:cNvPr id="286" name="Google Shape;286;p23"/>
          <p:cNvGrpSpPr/>
          <p:nvPr/>
        </p:nvGrpSpPr>
        <p:grpSpPr>
          <a:xfrm>
            <a:off x="4329974" y="2862200"/>
            <a:ext cx="2541300" cy="2281250"/>
            <a:chOff x="4329974" y="1189775"/>
            <a:chExt cx="2541300" cy="2281250"/>
          </a:xfrm>
        </p:grpSpPr>
        <p:sp>
          <p:nvSpPr>
            <p:cNvPr id="287" name="Google Shape;287;p23"/>
            <p:cNvSpPr/>
            <p:nvPr/>
          </p:nvSpPr>
          <p:spPr>
            <a:xfrm>
              <a:off x="4329974" y="1189775"/>
              <a:ext cx="25413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ISA</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(JESUS)</a:t>
              </a:r>
              <a:endParaRPr>
                <a:solidFill>
                  <a:srgbClr val="FFFFFF"/>
                </a:solidFill>
                <a:latin typeface="Roboto"/>
                <a:ea typeface="Roboto"/>
                <a:cs typeface="Roboto"/>
                <a:sym typeface="Roboto"/>
              </a:endParaRPr>
            </a:p>
          </p:txBody>
        </p:sp>
        <p:sp>
          <p:nvSpPr>
            <p:cNvPr id="288" name="Google Shape;288;p23"/>
            <p:cNvSpPr txBox="1"/>
            <p:nvPr/>
          </p:nvSpPr>
          <p:spPr>
            <a:xfrm>
              <a:off x="4613550" y="2057125"/>
              <a:ext cx="1905000" cy="14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200">
                <a:latin typeface="Roboto"/>
                <a:ea typeface="Roboto"/>
                <a:cs typeface="Roboto"/>
                <a:sym typeface="Roboto"/>
              </a:endParaRPr>
            </a:p>
          </p:txBody>
        </p:sp>
      </p:grpSp>
      <p:grpSp>
        <p:nvGrpSpPr>
          <p:cNvPr id="289" name="Google Shape;289;p23"/>
          <p:cNvGrpSpPr/>
          <p:nvPr/>
        </p:nvGrpSpPr>
        <p:grpSpPr>
          <a:xfrm>
            <a:off x="6396739" y="2862200"/>
            <a:ext cx="2541300" cy="2281250"/>
            <a:chOff x="6396739" y="1189775"/>
            <a:chExt cx="2541300" cy="2281250"/>
          </a:xfrm>
        </p:grpSpPr>
        <p:sp>
          <p:nvSpPr>
            <p:cNvPr id="290" name="Google Shape;290;p23"/>
            <p:cNvSpPr/>
            <p:nvPr/>
          </p:nvSpPr>
          <p:spPr>
            <a:xfrm>
              <a:off x="6396739" y="1189775"/>
              <a:ext cx="2541300" cy="669000"/>
            </a:xfrm>
            <a:prstGeom prst="rect">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MUHAMMAD</a:t>
              </a:r>
              <a:endParaRPr>
                <a:solidFill>
                  <a:srgbClr val="FFFFFF"/>
                </a:solidFill>
                <a:latin typeface="Roboto"/>
                <a:ea typeface="Roboto"/>
                <a:cs typeface="Roboto"/>
                <a:sym typeface="Roboto"/>
              </a:endParaRPr>
            </a:p>
          </p:txBody>
        </p:sp>
        <p:sp>
          <p:nvSpPr>
            <p:cNvPr id="291" name="Google Shape;291;p23"/>
            <p:cNvSpPr txBox="1"/>
            <p:nvPr/>
          </p:nvSpPr>
          <p:spPr>
            <a:xfrm>
              <a:off x="6714900" y="2057125"/>
              <a:ext cx="1905000" cy="14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95" name="Shape 295"/>
        <p:cNvGrpSpPr/>
        <p:nvPr/>
      </p:nvGrpSpPr>
      <p:grpSpPr>
        <a:xfrm>
          <a:off x="0" y="0"/>
          <a:ext cx="0" cy="0"/>
          <a:chOff x="0" y="0"/>
          <a:chExt cx="0" cy="0"/>
        </a:xfrm>
      </p:grpSpPr>
      <p:sp>
        <p:nvSpPr>
          <p:cNvPr id="296" name="Google Shape;296;p24"/>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rPr>
              <a:t>The Story of God</a:t>
            </a:r>
            <a:endParaRPr>
              <a:solidFill>
                <a:srgbClr val="434343"/>
              </a:solidFill>
            </a:endParaRPr>
          </a:p>
        </p:txBody>
      </p:sp>
      <p:grpSp>
        <p:nvGrpSpPr>
          <p:cNvPr id="297" name="Google Shape;297;p24"/>
          <p:cNvGrpSpPr/>
          <p:nvPr/>
        </p:nvGrpSpPr>
        <p:grpSpPr>
          <a:xfrm>
            <a:off x="0" y="572802"/>
            <a:ext cx="2726700" cy="2289457"/>
            <a:chOff x="0" y="1189989"/>
            <a:chExt cx="2726700" cy="2289457"/>
          </a:xfrm>
        </p:grpSpPr>
        <p:sp>
          <p:nvSpPr>
            <p:cNvPr id="298" name="Google Shape;298;p24"/>
            <p:cNvSpPr/>
            <p:nvPr/>
          </p:nvSpPr>
          <p:spPr>
            <a:xfrm>
              <a:off x="0" y="1189989"/>
              <a:ext cx="27267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ADAM</a:t>
              </a:r>
              <a:endParaRPr>
                <a:solidFill>
                  <a:srgbClr val="FFFFFF"/>
                </a:solidFill>
                <a:latin typeface="Roboto"/>
                <a:ea typeface="Roboto"/>
                <a:cs typeface="Roboto"/>
                <a:sym typeface="Roboto"/>
              </a:endParaRPr>
            </a:p>
          </p:txBody>
        </p:sp>
        <p:sp>
          <p:nvSpPr>
            <p:cNvPr id="299" name="Google Shape;299;p24"/>
            <p:cNvSpPr txBox="1"/>
            <p:nvPr/>
          </p:nvSpPr>
          <p:spPr>
            <a:xfrm>
              <a:off x="410850" y="2057146"/>
              <a:ext cx="1905000" cy="142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Created good, in God’s </a:t>
              </a:r>
              <a:r>
                <a:rPr b="1" i="1" lang="en" sz="1200">
                  <a:latin typeface="Roboto"/>
                  <a:ea typeface="Roboto"/>
                  <a:cs typeface="Roboto"/>
                  <a:sym typeface="Roboto"/>
                </a:rPr>
                <a:t>image </a:t>
              </a:r>
              <a:r>
                <a:rPr b="1" lang="en" sz="1200">
                  <a:latin typeface="Roboto"/>
                  <a:ea typeface="Roboto"/>
                  <a:cs typeface="Roboto"/>
                  <a:sym typeface="Roboto"/>
                </a:rPr>
                <a:t>(unity in diversity), for intimacy &amp; to glorify</a:t>
              </a:r>
              <a:r>
                <a:rPr b="1" i="1" lang="en" sz="1200">
                  <a:latin typeface="Roboto"/>
                  <a:ea typeface="Roboto"/>
                  <a:cs typeface="Roboto"/>
                  <a:sym typeface="Roboto"/>
                </a:rPr>
                <a:t>.</a:t>
              </a:r>
              <a:r>
                <a:rPr b="1" lang="en" sz="1200">
                  <a:latin typeface="Roboto"/>
                  <a:ea typeface="Roboto"/>
                  <a:cs typeface="Roboto"/>
                  <a:sym typeface="Roboto"/>
                </a:rPr>
                <a:t> </a:t>
              </a:r>
              <a:r>
                <a:rPr b="1" i="1" lang="en" sz="1200">
                  <a:latin typeface="Roboto"/>
                  <a:ea typeface="Roboto"/>
                  <a:cs typeface="Roboto"/>
                  <a:sym typeface="Roboto"/>
                </a:rPr>
                <a:t>Fell</a:t>
              </a:r>
              <a:r>
                <a:rPr b="1" lang="en" sz="1200">
                  <a:latin typeface="Roboto"/>
                  <a:ea typeface="Roboto"/>
                  <a:cs typeface="Roboto"/>
                  <a:sym typeface="Roboto"/>
                </a:rPr>
                <a:t>. Offspring will destroy Satan (Genesis 3:15).</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p:txBody>
        </p:sp>
      </p:grpSp>
      <p:grpSp>
        <p:nvGrpSpPr>
          <p:cNvPr id="300" name="Google Shape;300;p24"/>
          <p:cNvGrpSpPr/>
          <p:nvPr/>
        </p:nvGrpSpPr>
        <p:grpSpPr>
          <a:xfrm>
            <a:off x="2263425" y="572700"/>
            <a:ext cx="2541300" cy="2289350"/>
            <a:chOff x="2263425" y="1189775"/>
            <a:chExt cx="2541300" cy="2289350"/>
          </a:xfrm>
        </p:grpSpPr>
        <p:sp>
          <p:nvSpPr>
            <p:cNvPr id="301" name="Google Shape;301;p24"/>
            <p:cNvSpPr/>
            <p:nvPr/>
          </p:nvSpPr>
          <p:spPr>
            <a:xfrm>
              <a:off x="2263425" y="1189775"/>
              <a:ext cx="2541300" cy="669000"/>
            </a:xfrm>
            <a:prstGeom prst="chevron">
              <a:avLst>
                <a:gd fmla="val 50000" name="adj"/>
              </a:avLst>
            </a:prstGeom>
            <a:solidFill>
              <a:srgbClr val="A72A1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IBRAHIM</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(ABRAHAM)</a:t>
              </a:r>
              <a:endParaRPr>
                <a:solidFill>
                  <a:srgbClr val="FFFFFF"/>
                </a:solidFill>
                <a:latin typeface="Roboto"/>
                <a:ea typeface="Roboto"/>
                <a:cs typeface="Roboto"/>
                <a:sym typeface="Roboto"/>
              </a:endParaRPr>
            </a:p>
          </p:txBody>
        </p:sp>
        <p:sp>
          <p:nvSpPr>
            <p:cNvPr id="302" name="Google Shape;302;p24"/>
            <p:cNvSpPr txBox="1"/>
            <p:nvPr/>
          </p:nvSpPr>
          <p:spPr>
            <a:xfrm>
              <a:off x="2512200" y="2057125"/>
              <a:ext cx="1905000" cy="142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Trusted God, offered his son. given qurban. </a:t>
              </a:r>
              <a:r>
                <a:rPr b="1" i="1" lang="en" sz="1200">
                  <a:latin typeface="Roboto"/>
                  <a:ea typeface="Roboto"/>
                  <a:cs typeface="Roboto"/>
                  <a:sym typeface="Roboto"/>
                </a:rPr>
                <a:t>All nations</a:t>
              </a:r>
              <a:r>
                <a:rPr b="1" lang="en" sz="1200">
                  <a:latin typeface="Roboto"/>
                  <a:ea typeface="Roboto"/>
                  <a:cs typeface="Roboto"/>
                  <a:sym typeface="Roboto"/>
                </a:rPr>
                <a:t> on earth will be blessed through him &amp; his offspring (Genesis 12:1-3).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303" name="Google Shape;303;p24"/>
          <p:cNvGrpSpPr/>
          <p:nvPr/>
        </p:nvGrpSpPr>
        <p:grpSpPr>
          <a:xfrm>
            <a:off x="4329974" y="572700"/>
            <a:ext cx="2541300" cy="2289350"/>
            <a:chOff x="4329974" y="1189775"/>
            <a:chExt cx="2541300" cy="2289350"/>
          </a:xfrm>
        </p:grpSpPr>
        <p:sp>
          <p:nvSpPr>
            <p:cNvPr id="304" name="Google Shape;304;p24"/>
            <p:cNvSpPr/>
            <p:nvPr/>
          </p:nvSpPr>
          <p:spPr>
            <a:xfrm>
              <a:off x="4329974" y="1189775"/>
              <a:ext cx="25413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MUSA</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(MOSES)</a:t>
              </a:r>
              <a:endParaRPr>
                <a:solidFill>
                  <a:srgbClr val="FFFFFF"/>
                </a:solidFill>
                <a:latin typeface="Roboto"/>
                <a:ea typeface="Roboto"/>
                <a:cs typeface="Roboto"/>
                <a:sym typeface="Roboto"/>
              </a:endParaRPr>
            </a:p>
          </p:txBody>
        </p:sp>
        <p:sp>
          <p:nvSpPr>
            <p:cNvPr id="305" name="Google Shape;305;p24"/>
            <p:cNvSpPr txBox="1"/>
            <p:nvPr/>
          </p:nvSpPr>
          <p:spPr>
            <a:xfrm>
              <a:off x="4613550" y="2057125"/>
              <a:ext cx="1905000" cy="142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Lawgiver (Tawrat), liberator (Passover). Law cannot save. Another prophet would come. </a:t>
              </a:r>
              <a:r>
                <a:rPr b="1" i="1" lang="en" sz="1200">
                  <a:latin typeface="Roboto"/>
                  <a:ea typeface="Roboto"/>
                  <a:cs typeface="Roboto"/>
                  <a:sym typeface="Roboto"/>
                </a:rPr>
                <a:t>All God’s people</a:t>
              </a:r>
              <a:r>
                <a:rPr b="1" lang="en" sz="1200">
                  <a:latin typeface="Roboto"/>
                  <a:ea typeface="Roboto"/>
                  <a:cs typeface="Roboto"/>
                  <a:sym typeface="Roboto"/>
                </a:rPr>
                <a:t> must listen (Deuteronomy 18:15).</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306" name="Google Shape;306;p24"/>
          <p:cNvGrpSpPr/>
          <p:nvPr/>
        </p:nvGrpSpPr>
        <p:grpSpPr>
          <a:xfrm>
            <a:off x="6396739" y="572700"/>
            <a:ext cx="2541300" cy="2289350"/>
            <a:chOff x="6396739" y="1189775"/>
            <a:chExt cx="2541300" cy="2289350"/>
          </a:xfrm>
        </p:grpSpPr>
        <p:sp>
          <p:nvSpPr>
            <p:cNvPr id="307" name="Google Shape;307;p24"/>
            <p:cNvSpPr/>
            <p:nvPr/>
          </p:nvSpPr>
          <p:spPr>
            <a:xfrm>
              <a:off x="6396739" y="1189775"/>
              <a:ext cx="2541300" cy="669000"/>
            </a:xfrm>
            <a:prstGeom prst="chevron">
              <a:avLst>
                <a:gd fmla="val 50000" name="adj"/>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DAWUD</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(DAVID)</a:t>
              </a:r>
              <a:endParaRPr>
                <a:solidFill>
                  <a:srgbClr val="FFFFFF"/>
                </a:solidFill>
                <a:latin typeface="Roboto"/>
                <a:ea typeface="Roboto"/>
                <a:cs typeface="Roboto"/>
                <a:sym typeface="Roboto"/>
              </a:endParaRPr>
            </a:p>
          </p:txBody>
        </p:sp>
        <p:sp>
          <p:nvSpPr>
            <p:cNvPr id="308" name="Google Shape;308;p24"/>
            <p:cNvSpPr txBox="1"/>
            <p:nvPr/>
          </p:nvSpPr>
          <p:spPr>
            <a:xfrm>
              <a:off x="6714900" y="2057125"/>
              <a:ext cx="1905000" cy="142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Great, conquering king. Poet (Zabur). His descendant will be Lord over </a:t>
              </a:r>
              <a:r>
                <a:rPr b="1" i="1" lang="en" sz="1200">
                  <a:latin typeface="Roboto"/>
                  <a:ea typeface="Roboto"/>
                  <a:cs typeface="Roboto"/>
                  <a:sym typeface="Roboto"/>
                </a:rPr>
                <a:t>all </a:t>
              </a:r>
              <a:r>
                <a:rPr b="1" lang="en" sz="1200">
                  <a:latin typeface="Roboto"/>
                  <a:ea typeface="Roboto"/>
                  <a:cs typeface="Roboto"/>
                  <a:sym typeface="Roboto"/>
                </a:rPr>
                <a:t>forever and   God’s son (2 Samuel 7:12-16; Psalm 2; 110).</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309" name="Google Shape;309;p24"/>
          <p:cNvGrpSpPr/>
          <p:nvPr/>
        </p:nvGrpSpPr>
        <p:grpSpPr>
          <a:xfrm>
            <a:off x="0" y="2862414"/>
            <a:ext cx="2726700" cy="2281036"/>
            <a:chOff x="0" y="1189989"/>
            <a:chExt cx="2726700" cy="2281036"/>
          </a:xfrm>
        </p:grpSpPr>
        <p:sp>
          <p:nvSpPr>
            <p:cNvPr id="310" name="Google Shape;310;p24"/>
            <p:cNvSpPr/>
            <p:nvPr/>
          </p:nvSpPr>
          <p:spPr>
            <a:xfrm>
              <a:off x="0" y="1189989"/>
              <a:ext cx="27267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YUNUS</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(JONAH)</a:t>
              </a:r>
              <a:endParaRPr>
                <a:solidFill>
                  <a:srgbClr val="FFFFFF"/>
                </a:solidFill>
                <a:latin typeface="Roboto"/>
                <a:ea typeface="Roboto"/>
                <a:cs typeface="Roboto"/>
                <a:sym typeface="Roboto"/>
              </a:endParaRPr>
            </a:p>
          </p:txBody>
        </p:sp>
        <p:sp>
          <p:nvSpPr>
            <p:cNvPr id="311" name="Google Shape;311;p24"/>
            <p:cNvSpPr txBox="1"/>
            <p:nvPr/>
          </p:nvSpPr>
          <p:spPr>
            <a:xfrm>
              <a:off x="410850" y="2057125"/>
              <a:ext cx="1905000" cy="14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God will bury and raise the “Son of Man” after  3 days* to forgive  rescue sinners. (Jonah 2:9; Matthew 12:40). </a:t>
              </a:r>
              <a:br>
                <a:rPr b="1" lang="en" sz="1200">
                  <a:latin typeface="Roboto"/>
                  <a:ea typeface="Roboto"/>
                  <a:cs typeface="Roboto"/>
                  <a:sym typeface="Roboto"/>
                </a:rPr>
              </a:br>
              <a:r>
                <a:rPr b="1" lang="en" sz="1000">
                  <a:latin typeface="Roboto"/>
                  <a:ea typeface="Roboto"/>
                  <a:cs typeface="Roboto"/>
                  <a:sym typeface="Roboto"/>
                </a:rPr>
                <a:t>*Some say 40; OT says 3.</a:t>
              </a:r>
              <a:endParaRPr b="1" sz="1000">
                <a:latin typeface="Roboto"/>
                <a:ea typeface="Roboto"/>
                <a:cs typeface="Roboto"/>
                <a:sym typeface="Roboto"/>
              </a:endParaRPr>
            </a:p>
          </p:txBody>
        </p:sp>
      </p:grpSp>
      <p:grpSp>
        <p:nvGrpSpPr>
          <p:cNvPr id="312" name="Google Shape;312;p24"/>
          <p:cNvGrpSpPr/>
          <p:nvPr/>
        </p:nvGrpSpPr>
        <p:grpSpPr>
          <a:xfrm>
            <a:off x="2263425" y="2862200"/>
            <a:ext cx="2541300" cy="2281250"/>
            <a:chOff x="2263425" y="1189775"/>
            <a:chExt cx="2541300" cy="2281250"/>
          </a:xfrm>
        </p:grpSpPr>
        <p:sp>
          <p:nvSpPr>
            <p:cNvPr id="313" name="Google Shape;313;p24"/>
            <p:cNvSpPr/>
            <p:nvPr/>
          </p:nvSpPr>
          <p:spPr>
            <a:xfrm>
              <a:off x="2263425" y="1189775"/>
              <a:ext cx="2541300" cy="669000"/>
            </a:xfrm>
            <a:prstGeom prst="chevron">
              <a:avLst>
                <a:gd fmla="val 50000" name="adj"/>
              </a:avLst>
            </a:prstGeom>
            <a:solidFill>
              <a:srgbClr val="A72A1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YAHYA</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(JOHN THE BAPTIST)</a:t>
              </a:r>
              <a:endParaRPr>
                <a:solidFill>
                  <a:srgbClr val="FFFFFF"/>
                </a:solidFill>
                <a:latin typeface="Roboto"/>
                <a:ea typeface="Roboto"/>
                <a:cs typeface="Roboto"/>
                <a:sym typeface="Roboto"/>
              </a:endParaRPr>
            </a:p>
          </p:txBody>
        </p:sp>
        <p:sp>
          <p:nvSpPr>
            <p:cNvPr id="314" name="Google Shape;314;p24"/>
            <p:cNvSpPr txBox="1"/>
            <p:nvPr/>
          </p:nvSpPr>
          <p:spPr>
            <a:xfrm>
              <a:off x="2512200" y="2057125"/>
              <a:ext cx="1905000" cy="14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Announced the Messiah (foretold by Prophet Isaiah). Messiah would forgive </a:t>
              </a:r>
              <a:r>
                <a:rPr b="1" i="1" lang="en" sz="1200">
                  <a:latin typeface="Roboto"/>
                  <a:ea typeface="Roboto"/>
                  <a:cs typeface="Roboto"/>
                  <a:sym typeface="Roboto"/>
                </a:rPr>
                <a:t>the world’s sin </a:t>
              </a:r>
              <a:r>
                <a:rPr b="1" lang="en" sz="1200">
                  <a:latin typeface="Roboto"/>
                  <a:ea typeface="Roboto"/>
                  <a:cs typeface="Roboto"/>
                  <a:sym typeface="Roboto"/>
                </a:rPr>
                <a:t>by becoming a qurban (“lamb”) (John 1:29). </a:t>
              </a:r>
              <a:endParaRPr b="1" sz="1200">
                <a:latin typeface="Roboto"/>
                <a:ea typeface="Roboto"/>
                <a:cs typeface="Roboto"/>
                <a:sym typeface="Roboto"/>
              </a:endParaRPr>
            </a:p>
          </p:txBody>
        </p:sp>
      </p:grpSp>
      <p:grpSp>
        <p:nvGrpSpPr>
          <p:cNvPr id="315" name="Google Shape;315;p24"/>
          <p:cNvGrpSpPr/>
          <p:nvPr/>
        </p:nvGrpSpPr>
        <p:grpSpPr>
          <a:xfrm>
            <a:off x="4329974" y="2862200"/>
            <a:ext cx="2541300" cy="2281250"/>
            <a:chOff x="4329974" y="1189775"/>
            <a:chExt cx="2541300" cy="2281250"/>
          </a:xfrm>
        </p:grpSpPr>
        <p:sp>
          <p:nvSpPr>
            <p:cNvPr id="316" name="Google Shape;316;p24"/>
            <p:cNvSpPr/>
            <p:nvPr/>
          </p:nvSpPr>
          <p:spPr>
            <a:xfrm>
              <a:off x="4329974" y="1189775"/>
              <a:ext cx="25413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ISA</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(JESUS)</a:t>
              </a:r>
              <a:endParaRPr>
                <a:solidFill>
                  <a:srgbClr val="FFFFFF"/>
                </a:solidFill>
                <a:latin typeface="Roboto"/>
                <a:ea typeface="Roboto"/>
                <a:cs typeface="Roboto"/>
                <a:sym typeface="Roboto"/>
              </a:endParaRPr>
            </a:p>
          </p:txBody>
        </p:sp>
        <p:sp>
          <p:nvSpPr>
            <p:cNvPr id="317" name="Google Shape;317;p24"/>
            <p:cNvSpPr txBox="1"/>
            <p:nvPr/>
          </p:nvSpPr>
          <p:spPr>
            <a:xfrm>
              <a:off x="4613550" y="2057125"/>
              <a:ext cx="1905000" cy="14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Messiah. “Word.” Unique birth, teaching, life. Authority &amp; intimacy. Died &amp; rose (Mark 1:27; 10:45). Hated or worshiped (John 20:18).</a:t>
              </a:r>
              <a:endParaRPr sz="1200">
                <a:latin typeface="Roboto"/>
                <a:ea typeface="Roboto"/>
                <a:cs typeface="Roboto"/>
                <a:sym typeface="Roboto"/>
              </a:endParaRPr>
            </a:p>
          </p:txBody>
        </p:sp>
      </p:grpSp>
      <p:grpSp>
        <p:nvGrpSpPr>
          <p:cNvPr id="318" name="Google Shape;318;p24"/>
          <p:cNvGrpSpPr/>
          <p:nvPr/>
        </p:nvGrpSpPr>
        <p:grpSpPr>
          <a:xfrm>
            <a:off x="6396739" y="2862200"/>
            <a:ext cx="2541300" cy="2281250"/>
            <a:chOff x="6396739" y="1189775"/>
            <a:chExt cx="2541300" cy="2281250"/>
          </a:xfrm>
        </p:grpSpPr>
        <p:sp>
          <p:nvSpPr>
            <p:cNvPr id="319" name="Google Shape;319;p24"/>
            <p:cNvSpPr/>
            <p:nvPr/>
          </p:nvSpPr>
          <p:spPr>
            <a:xfrm>
              <a:off x="6396739" y="1189775"/>
              <a:ext cx="2541300" cy="669000"/>
            </a:xfrm>
            <a:prstGeom prst="rect">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MUHAMMAD</a:t>
              </a:r>
              <a:endParaRPr>
                <a:solidFill>
                  <a:srgbClr val="FFFFFF"/>
                </a:solidFill>
                <a:latin typeface="Roboto"/>
                <a:ea typeface="Roboto"/>
                <a:cs typeface="Roboto"/>
                <a:sym typeface="Roboto"/>
              </a:endParaRPr>
            </a:p>
          </p:txBody>
        </p:sp>
        <p:sp>
          <p:nvSpPr>
            <p:cNvPr id="320" name="Google Shape;320;p24"/>
            <p:cNvSpPr txBox="1"/>
            <p:nvPr/>
          </p:nvSpPr>
          <p:spPr>
            <a:xfrm>
              <a:off x="6714900" y="2057125"/>
              <a:ext cx="1905000" cy="14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24" name="Shape 324"/>
        <p:cNvGrpSpPr/>
        <p:nvPr/>
      </p:nvGrpSpPr>
      <p:grpSpPr>
        <a:xfrm>
          <a:off x="0" y="0"/>
          <a:ext cx="0" cy="0"/>
          <a:chOff x="0" y="0"/>
          <a:chExt cx="0" cy="0"/>
        </a:xfrm>
      </p:grpSpPr>
      <p:sp>
        <p:nvSpPr>
          <p:cNvPr id="325" name="Google Shape;325;p25"/>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rPr>
              <a:t>The Story of God</a:t>
            </a:r>
            <a:endParaRPr>
              <a:solidFill>
                <a:srgbClr val="434343"/>
              </a:solidFill>
            </a:endParaRPr>
          </a:p>
        </p:txBody>
      </p:sp>
      <p:grpSp>
        <p:nvGrpSpPr>
          <p:cNvPr id="326" name="Google Shape;326;p25"/>
          <p:cNvGrpSpPr/>
          <p:nvPr/>
        </p:nvGrpSpPr>
        <p:grpSpPr>
          <a:xfrm>
            <a:off x="0" y="572802"/>
            <a:ext cx="2726700" cy="2289457"/>
            <a:chOff x="0" y="1189989"/>
            <a:chExt cx="2726700" cy="2289457"/>
          </a:xfrm>
        </p:grpSpPr>
        <p:sp>
          <p:nvSpPr>
            <p:cNvPr id="327" name="Google Shape;327;p25"/>
            <p:cNvSpPr/>
            <p:nvPr/>
          </p:nvSpPr>
          <p:spPr>
            <a:xfrm>
              <a:off x="0" y="1189989"/>
              <a:ext cx="27267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ADAM</a:t>
              </a:r>
              <a:endParaRPr>
                <a:solidFill>
                  <a:srgbClr val="FFFFFF"/>
                </a:solidFill>
                <a:latin typeface="Roboto"/>
                <a:ea typeface="Roboto"/>
                <a:cs typeface="Roboto"/>
                <a:sym typeface="Roboto"/>
              </a:endParaRPr>
            </a:p>
          </p:txBody>
        </p:sp>
        <p:sp>
          <p:nvSpPr>
            <p:cNvPr id="328" name="Google Shape;328;p25"/>
            <p:cNvSpPr txBox="1"/>
            <p:nvPr/>
          </p:nvSpPr>
          <p:spPr>
            <a:xfrm>
              <a:off x="410850" y="2057146"/>
              <a:ext cx="1905000" cy="142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Created good, in God’s </a:t>
              </a:r>
              <a:r>
                <a:rPr b="1" i="1" lang="en" sz="1200">
                  <a:latin typeface="Roboto"/>
                  <a:ea typeface="Roboto"/>
                  <a:cs typeface="Roboto"/>
                  <a:sym typeface="Roboto"/>
                </a:rPr>
                <a:t>image </a:t>
              </a:r>
              <a:r>
                <a:rPr b="1" lang="en" sz="1200">
                  <a:latin typeface="Roboto"/>
                  <a:ea typeface="Roboto"/>
                  <a:cs typeface="Roboto"/>
                  <a:sym typeface="Roboto"/>
                </a:rPr>
                <a:t>(unity in diversity), for intimacy &amp; to glorify</a:t>
              </a:r>
              <a:r>
                <a:rPr b="1" i="1" lang="en" sz="1200">
                  <a:latin typeface="Roboto"/>
                  <a:ea typeface="Roboto"/>
                  <a:cs typeface="Roboto"/>
                  <a:sym typeface="Roboto"/>
                </a:rPr>
                <a:t>.</a:t>
              </a:r>
              <a:r>
                <a:rPr b="1" lang="en" sz="1200">
                  <a:latin typeface="Roboto"/>
                  <a:ea typeface="Roboto"/>
                  <a:cs typeface="Roboto"/>
                  <a:sym typeface="Roboto"/>
                </a:rPr>
                <a:t> </a:t>
              </a:r>
              <a:r>
                <a:rPr b="1" i="1" lang="en" sz="1200">
                  <a:latin typeface="Roboto"/>
                  <a:ea typeface="Roboto"/>
                  <a:cs typeface="Roboto"/>
                  <a:sym typeface="Roboto"/>
                </a:rPr>
                <a:t>Fell</a:t>
              </a:r>
              <a:r>
                <a:rPr b="1" lang="en" sz="1200">
                  <a:latin typeface="Roboto"/>
                  <a:ea typeface="Roboto"/>
                  <a:cs typeface="Roboto"/>
                  <a:sym typeface="Roboto"/>
                </a:rPr>
                <a:t>. Offspring will destroy Satan (Genesis 3:15).</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p:txBody>
        </p:sp>
      </p:grpSp>
      <p:grpSp>
        <p:nvGrpSpPr>
          <p:cNvPr id="329" name="Google Shape;329;p25"/>
          <p:cNvGrpSpPr/>
          <p:nvPr/>
        </p:nvGrpSpPr>
        <p:grpSpPr>
          <a:xfrm>
            <a:off x="2263425" y="572700"/>
            <a:ext cx="2541300" cy="2289350"/>
            <a:chOff x="2263425" y="1189775"/>
            <a:chExt cx="2541300" cy="2289350"/>
          </a:xfrm>
        </p:grpSpPr>
        <p:sp>
          <p:nvSpPr>
            <p:cNvPr id="330" name="Google Shape;330;p25"/>
            <p:cNvSpPr/>
            <p:nvPr/>
          </p:nvSpPr>
          <p:spPr>
            <a:xfrm>
              <a:off x="2263425" y="1189775"/>
              <a:ext cx="2541300" cy="669000"/>
            </a:xfrm>
            <a:prstGeom prst="chevron">
              <a:avLst>
                <a:gd fmla="val 50000" name="adj"/>
              </a:avLst>
            </a:prstGeom>
            <a:solidFill>
              <a:srgbClr val="A72A1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IBRAHIM</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(ABRAHAM)</a:t>
              </a:r>
              <a:endParaRPr>
                <a:solidFill>
                  <a:srgbClr val="FFFFFF"/>
                </a:solidFill>
                <a:latin typeface="Roboto"/>
                <a:ea typeface="Roboto"/>
                <a:cs typeface="Roboto"/>
                <a:sym typeface="Roboto"/>
              </a:endParaRPr>
            </a:p>
          </p:txBody>
        </p:sp>
        <p:sp>
          <p:nvSpPr>
            <p:cNvPr id="331" name="Google Shape;331;p25"/>
            <p:cNvSpPr txBox="1"/>
            <p:nvPr/>
          </p:nvSpPr>
          <p:spPr>
            <a:xfrm>
              <a:off x="2512200" y="2057125"/>
              <a:ext cx="1905000" cy="142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Trusted God, offered his son. Given </a:t>
              </a:r>
              <a:r>
                <a:rPr b="1" i="1" lang="en" sz="1200">
                  <a:latin typeface="Roboto"/>
                  <a:ea typeface="Roboto"/>
                  <a:cs typeface="Roboto"/>
                  <a:sym typeface="Roboto"/>
                </a:rPr>
                <a:t>qurban</a:t>
              </a:r>
              <a:r>
                <a:rPr b="1" lang="en" sz="1200">
                  <a:latin typeface="Roboto"/>
                  <a:ea typeface="Roboto"/>
                  <a:cs typeface="Roboto"/>
                  <a:sym typeface="Roboto"/>
                </a:rPr>
                <a:t>. </a:t>
              </a:r>
              <a:r>
                <a:rPr b="1" i="1" lang="en" sz="1200">
                  <a:latin typeface="Roboto"/>
                  <a:ea typeface="Roboto"/>
                  <a:cs typeface="Roboto"/>
                  <a:sym typeface="Roboto"/>
                </a:rPr>
                <a:t>All nations</a:t>
              </a:r>
              <a:r>
                <a:rPr b="1" lang="en" sz="1200">
                  <a:latin typeface="Roboto"/>
                  <a:ea typeface="Roboto"/>
                  <a:cs typeface="Roboto"/>
                  <a:sym typeface="Roboto"/>
                </a:rPr>
                <a:t> on earth will be blessed through him &amp; his offspring (Genesis 12:1-3).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332" name="Google Shape;332;p25"/>
          <p:cNvGrpSpPr/>
          <p:nvPr/>
        </p:nvGrpSpPr>
        <p:grpSpPr>
          <a:xfrm>
            <a:off x="4329974" y="572700"/>
            <a:ext cx="2541300" cy="2289350"/>
            <a:chOff x="4329974" y="1189775"/>
            <a:chExt cx="2541300" cy="2289350"/>
          </a:xfrm>
        </p:grpSpPr>
        <p:sp>
          <p:nvSpPr>
            <p:cNvPr id="333" name="Google Shape;333;p25"/>
            <p:cNvSpPr/>
            <p:nvPr/>
          </p:nvSpPr>
          <p:spPr>
            <a:xfrm>
              <a:off x="4329974" y="1189775"/>
              <a:ext cx="25413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MUSA</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(MOSES)</a:t>
              </a:r>
              <a:endParaRPr>
                <a:solidFill>
                  <a:srgbClr val="FFFFFF"/>
                </a:solidFill>
                <a:latin typeface="Roboto"/>
                <a:ea typeface="Roboto"/>
                <a:cs typeface="Roboto"/>
                <a:sym typeface="Roboto"/>
              </a:endParaRPr>
            </a:p>
          </p:txBody>
        </p:sp>
        <p:sp>
          <p:nvSpPr>
            <p:cNvPr id="334" name="Google Shape;334;p25"/>
            <p:cNvSpPr txBox="1"/>
            <p:nvPr/>
          </p:nvSpPr>
          <p:spPr>
            <a:xfrm>
              <a:off x="4613550" y="2057125"/>
              <a:ext cx="1905000" cy="142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Lawgiver (Tawrat), liberator (Passover). Law cannot save. Another prophet would come. </a:t>
              </a:r>
              <a:r>
                <a:rPr b="1" i="1" lang="en" sz="1200">
                  <a:latin typeface="Roboto"/>
                  <a:ea typeface="Roboto"/>
                  <a:cs typeface="Roboto"/>
                  <a:sym typeface="Roboto"/>
                </a:rPr>
                <a:t>All God’s people</a:t>
              </a:r>
              <a:r>
                <a:rPr b="1" lang="en" sz="1200">
                  <a:latin typeface="Roboto"/>
                  <a:ea typeface="Roboto"/>
                  <a:cs typeface="Roboto"/>
                  <a:sym typeface="Roboto"/>
                </a:rPr>
                <a:t> must listen (Deuteronomy 18:15).</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p:txBody>
        </p:sp>
      </p:grpSp>
      <p:grpSp>
        <p:nvGrpSpPr>
          <p:cNvPr id="335" name="Google Shape;335;p25"/>
          <p:cNvGrpSpPr/>
          <p:nvPr/>
        </p:nvGrpSpPr>
        <p:grpSpPr>
          <a:xfrm>
            <a:off x="6396739" y="572700"/>
            <a:ext cx="2541300" cy="2289350"/>
            <a:chOff x="6396739" y="1189775"/>
            <a:chExt cx="2541300" cy="2289350"/>
          </a:xfrm>
        </p:grpSpPr>
        <p:sp>
          <p:nvSpPr>
            <p:cNvPr id="336" name="Google Shape;336;p25"/>
            <p:cNvSpPr/>
            <p:nvPr/>
          </p:nvSpPr>
          <p:spPr>
            <a:xfrm>
              <a:off x="6396739" y="1189775"/>
              <a:ext cx="2541300" cy="669000"/>
            </a:xfrm>
            <a:prstGeom prst="chevron">
              <a:avLst>
                <a:gd fmla="val 50000" name="adj"/>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DAWUD</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(DAVID)</a:t>
              </a:r>
              <a:endParaRPr>
                <a:solidFill>
                  <a:srgbClr val="FFFFFF"/>
                </a:solidFill>
                <a:latin typeface="Roboto"/>
                <a:ea typeface="Roboto"/>
                <a:cs typeface="Roboto"/>
                <a:sym typeface="Roboto"/>
              </a:endParaRPr>
            </a:p>
          </p:txBody>
        </p:sp>
        <p:sp>
          <p:nvSpPr>
            <p:cNvPr id="337" name="Google Shape;337;p25"/>
            <p:cNvSpPr txBox="1"/>
            <p:nvPr/>
          </p:nvSpPr>
          <p:spPr>
            <a:xfrm>
              <a:off x="6714900" y="2057125"/>
              <a:ext cx="1905000" cy="142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Great, conquering king. Poet (Zabur). His descendant will be Lord over </a:t>
              </a:r>
              <a:r>
                <a:rPr b="1" i="1" lang="en" sz="1200">
                  <a:latin typeface="Roboto"/>
                  <a:ea typeface="Roboto"/>
                  <a:cs typeface="Roboto"/>
                  <a:sym typeface="Roboto"/>
                </a:rPr>
                <a:t>all </a:t>
              </a:r>
              <a:r>
                <a:rPr b="1" lang="en" sz="1200">
                  <a:latin typeface="Roboto"/>
                  <a:ea typeface="Roboto"/>
                  <a:cs typeface="Roboto"/>
                  <a:sym typeface="Roboto"/>
                </a:rPr>
                <a:t>forever and   God’s son (2 Samuel 7:12-16; Psalm 2; 110).</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338" name="Google Shape;338;p25"/>
          <p:cNvGrpSpPr/>
          <p:nvPr/>
        </p:nvGrpSpPr>
        <p:grpSpPr>
          <a:xfrm>
            <a:off x="0" y="2862414"/>
            <a:ext cx="2726700" cy="2281036"/>
            <a:chOff x="0" y="1189989"/>
            <a:chExt cx="2726700" cy="2281036"/>
          </a:xfrm>
        </p:grpSpPr>
        <p:sp>
          <p:nvSpPr>
            <p:cNvPr id="339" name="Google Shape;339;p25"/>
            <p:cNvSpPr/>
            <p:nvPr/>
          </p:nvSpPr>
          <p:spPr>
            <a:xfrm>
              <a:off x="0" y="1189989"/>
              <a:ext cx="27267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YUNUS</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(JONAH)</a:t>
              </a:r>
              <a:endParaRPr>
                <a:solidFill>
                  <a:srgbClr val="FFFFFF"/>
                </a:solidFill>
                <a:latin typeface="Roboto"/>
                <a:ea typeface="Roboto"/>
                <a:cs typeface="Roboto"/>
                <a:sym typeface="Roboto"/>
              </a:endParaRPr>
            </a:p>
          </p:txBody>
        </p:sp>
        <p:sp>
          <p:nvSpPr>
            <p:cNvPr id="340" name="Google Shape;340;p25"/>
            <p:cNvSpPr txBox="1"/>
            <p:nvPr/>
          </p:nvSpPr>
          <p:spPr>
            <a:xfrm>
              <a:off x="410850" y="2057125"/>
              <a:ext cx="1905000" cy="14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God will bury and raise the “Son of Man” after  3 days* to forgive  rescue sinners. (Jonah 2:9; Matthew 12:40). </a:t>
              </a:r>
              <a:br>
                <a:rPr b="1" lang="en" sz="1200">
                  <a:latin typeface="Roboto"/>
                  <a:ea typeface="Roboto"/>
                  <a:cs typeface="Roboto"/>
                  <a:sym typeface="Roboto"/>
                </a:rPr>
              </a:br>
              <a:r>
                <a:rPr b="1" lang="en" sz="1000">
                  <a:latin typeface="Roboto"/>
                  <a:ea typeface="Roboto"/>
                  <a:cs typeface="Roboto"/>
                  <a:sym typeface="Roboto"/>
                </a:rPr>
                <a:t>*Some say 40; OT says 3.</a:t>
              </a:r>
              <a:endParaRPr b="1" sz="1000">
                <a:latin typeface="Roboto"/>
                <a:ea typeface="Roboto"/>
                <a:cs typeface="Roboto"/>
                <a:sym typeface="Roboto"/>
              </a:endParaRPr>
            </a:p>
          </p:txBody>
        </p:sp>
      </p:grpSp>
      <p:grpSp>
        <p:nvGrpSpPr>
          <p:cNvPr id="341" name="Google Shape;341;p25"/>
          <p:cNvGrpSpPr/>
          <p:nvPr/>
        </p:nvGrpSpPr>
        <p:grpSpPr>
          <a:xfrm>
            <a:off x="2263425" y="2862200"/>
            <a:ext cx="2541300" cy="2281250"/>
            <a:chOff x="2263425" y="1189775"/>
            <a:chExt cx="2541300" cy="2281250"/>
          </a:xfrm>
        </p:grpSpPr>
        <p:sp>
          <p:nvSpPr>
            <p:cNvPr id="342" name="Google Shape;342;p25"/>
            <p:cNvSpPr/>
            <p:nvPr/>
          </p:nvSpPr>
          <p:spPr>
            <a:xfrm>
              <a:off x="2263425" y="1189775"/>
              <a:ext cx="2541300" cy="669000"/>
            </a:xfrm>
            <a:prstGeom prst="chevron">
              <a:avLst>
                <a:gd fmla="val 50000" name="adj"/>
              </a:avLst>
            </a:prstGeom>
            <a:solidFill>
              <a:srgbClr val="A72A1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YAHYA</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(JOHN THE BAPTIST)</a:t>
              </a:r>
              <a:endParaRPr>
                <a:solidFill>
                  <a:srgbClr val="FFFFFF"/>
                </a:solidFill>
                <a:latin typeface="Roboto"/>
                <a:ea typeface="Roboto"/>
                <a:cs typeface="Roboto"/>
                <a:sym typeface="Roboto"/>
              </a:endParaRPr>
            </a:p>
          </p:txBody>
        </p:sp>
        <p:sp>
          <p:nvSpPr>
            <p:cNvPr id="343" name="Google Shape;343;p25"/>
            <p:cNvSpPr txBox="1"/>
            <p:nvPr/>
          </p:nvSpPr>
          <p:spPr>
            <a:xfrm>
              <a:off x="2512200" y="2057125"/>
              <a:ext cx="1905000" cy="14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Announced the Messiah, as foretold by Prophet Isaiah. Messiah would forgive </a:t>
              </a:r>
              <a:r>
                <a:rPr b="1" i="1" lang="en" sz="1200">
                  <a:latin typeface="Roboto"/>
                  <a:ea typeface="Roboto"/>
                  <a:cs typeface="Roboto"/>
                  <a:sym typeface="Roboto"/>
                </a:rPr>
                <a:t>the world’s sin </a:t>
              </a:r>
              <a:r>
                <a:rPr b="1" lang="en" sz="1200">
                  <a:latin typeface="Roboto"/>
                  <a:ea typeface="Roboto"/>
                  <a:cs typeface="Roboto"/>
                  <a:sym typeface="Roboto"/>
                </a:rPr>
                <a:t>by becoming a sacrifice (John 1:29).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344" name="Google Shape;344;p25"/>
          <p:cNvGrpSpPr/>
          <p:nvPr/>
        </p:nvGrpSpPr>
        <p:grpSpPr>
          <a:xfrm>
            <a:off x="4329974" y="2862200"/>
            <a:ext cx="2541300" cy="2281250"/>
            <a:chOff x="4329974" y="1189775"/>
            <a:chExt cx="2541300" cy="2281250"/>
          </a:xfrm>
        </p:grpSpPr>
        <p:sp>
          <p:nvSpPr>
            <p:cNvPr id="345" name="Google Shape;345;p25"/>
            <p:cNvSpPr/>
            <p:nvPr/>
          </p:nvSpPr>
          <p:spPr>
            <a:xfrm>
              <a:off x="4329974" y="1189775"/>
              <a:ext cx="25413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ISA</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(JESUS)</a:t>
              </a:r>
              <a:endParaRPr>
                <a:solidFill>
                  <a:srgbClr val="FFFFFF"/>
                </a:solidFill>
                <a:latin typeface="Roboto"/>
                <a:ea typeface="Roboto"/>
                <a:cs typeface="Roboto"/>
                <a:sym typeface="Roboto"/>
              </a:endParaRPr>
            </a:p>
          </p:txBody>
        </p:sp>
        <p:sp>
          <p:nvSpPr>
            <p:cNvPr id="346" name="Google Shape;346;p25"/>
            <p:cNvSpPr txBox="1"/>
            <p:nvPr/>
          </p:nvSpPr>
          <p:spPr>
            <a:xfrm>
              <a:off x="4613550" y="2057125"/>
              <a:ext cx="1905000" cy="14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Messiah. “Word.” Unique birth, teaching, life. Authority over world, death. Died &amp; rose (Mark 1:27; 10:45). Hated or worshiped (John 20:18).</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347" name="Google Shape;347;p25"/>
          <p:cNvGrpSpPr/>
          <p:nvPr/>
        </p:nvGrpSpPr>
        <p:grpSpPr>
          <a:xfrm>
            <a:off x="6396739" y="2862200"/>
            <a:ext cx="2541300" cy="2281250"/>
            <a:chOff x="6396739" y="1189775"/>
            <a:chExt cx="2541300" cy="2281250"/>
          </a:xfrm>
        </p:grpSpPr>
        <p:sp>
          <p:nvSpPr>
            <p:cNvPr id="348" name="Google Shape;348;p25"/>
            <p:cNvSpPr/>
            <p:nvPr/>
          </p:nvSpPr>
          <p:spPr>
            <a:xfrm>
              <a:off x="6396739" y="1189775"/>
              <a:ext cx="2541300" cy="669000"/>
            </a:xfrm>
            <a:prstGeom prst="rect">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MUHAMMAD</a:t>
              </a:r>
              <a:endParaRPr>
                <a:solidFill>
                  <a:srgbClr val="FFFFFF"/>
                </a:solidFill>
                <a:latin typeface="Roboto"/>
                <a:ea typeface="Roboto"/>
                <a:cs typeface="Roboto"/>
                <a:sym typeface="Roboto"/>
              </a:endParaRPr>
            </a:p>
          </p:txBody>
        </p:sp>
        <p:sp>
          <p:nvSpPr>
            <p:cNvPr id="349" name="Google Shape;349;p25"/>
            <p:cNvSpPr txBox="1"/>
            <p:nvPr/>
          </p:nvSpPr>
          <p:spPr>
            <a:xfrm>
              <a:off x="6714900" y="2057125"/>
              <a:ext cx="1905000" cy="14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600 years after Jesus. Taught Muslims to believe previous Scriptures &amp; follow the signs. These lead to Jesus! (4:136; 7:157). </a:t>
              </a:r>
              <a:endParaRPr b="1" sz="1200">
                <a:latin typeface="Roboto"/>
                <a:ea typeface="Roboto"/>
                <a:cs typeface="Roboto"/>
                <a:sym typeface="Roboto"/>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26"/>
          <p:cNvSpPr txBox="1"/>
          <p:nvPr>
            <p:ph idx="1" type="body"/>
          </p:nvPr>
        </p:nvSpPr>
        <p:spPr>
          <a:xfrm>
            <a:off x="311700" y="1017725"/>
            <a:ext cx="7116600" cy="355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a:t>God &amp; Creation </a:t>
            </a:r>
            <a:endParaRPr b="1"/>
          </a:p>
          <a:p>
            <a:pPr indent="-317500" lvl="1" marL="914400" rtl="0" algn="l">
              <a:spcBef>
                <a:spcPts val="0"/>
              </a:spcBef>
              <a:spcAft>
                <a:spcPts val="0"/>
              </a:spcAft>
              <a:buSzPts val="1400"/>
              <a:buChar char="○"/>
            </a:pPr>
            <a:r>
              <a:rPr b="1" lang="en"/>
              <a:t>God (Father, Word &amp; Holy Spirit), all-knowing and powerful, created everything good to serve &amp; glorify him. He reveals himself by his works and word. </a:t>
            </a:r>
            <a:endParaRPr b="1"/>
          </a:p>
          <a:p>
            <a:pPr indent="-342900" lvl="0" marL="457200" rtl="0" algn="l">
              <a:spcBef>
                <a:spcPts val="0"/>
              </a:spcBef>
              <a:spcAft>
                <a:spcPts val="0"/>
              </a:spcAft>
              <a:buSzPts val="1800"/>
              <a:buChar char="●"/>
            </a:pPr>
            <a:r>
              <a:rPr b="1" lang="en"/>
              <a:t>Man &amp; Fall</a:t>
            </a:r>
            <a:endParaRPr b="1"/>
          </a:p>
          <a:p>
            <a:pPr indent="-317500" lvl="1" marL="914400" rtl="0" algn="l">
              <a:spcBef>
                <a:spcPts val="0"/>
              </a:spcBef>
              <a:spcAft>
                <a:spcPts val="0"/>
              </a:spcAft>
              <a:buSzPts val="1400"/>
              <a:buChar char="○"/>
            </a:pPr>
            <a:r>
              <a:rPr b="1" lang="en" sz="1400"/>
              <a:t>Adam sinned when he ate the fruit God said not to eat, bringing pain, death &amp; sin to humanity, who sin and deserve God’s wrath &amp; curse. </a:t>
            </a:r>
            <a:r>
              <a:rPr b="1" lang="en"/>
              <a:t>All have sinned.</a:t>
            </a:r>
            <a:endParaRPr b="1"/>
          </a:p>
          <a:p>
            <a:pPr indent="-342900" lvl="0" marL="457200" rtl="0" algn="l">
              <a:spcBef>
                <a:spcPts val="0"/>
              </a:spcBef>
              <a:spcAft>
                <a:spcPts val="0"/>
              </a:spcAft>
              <a:buSzPts val="1800"/>
              <a:buChar char="●"/>
            </a:pPr>
            <a:r>
              <a:rPr b="1" lang="en"/>
              <a:t>Jesus &amp; Redemption</a:t>
            </a:r>
            <a:endParaRPr b="1"/>
          </a:p>
          <a:p>
            <a:pPr indent="-317500" lvl="1" marL="914400" rtl="0" algn="l">
              <a:spcBef>
                <a:spcPts val="0"/>
              </a:spcBef>
              <a:spcAft>
                <a:spcPts val="0"/>
              </a:spcAft>
              <a:buSzPts val="1400"/>
              <a:buChar char="○"/>
            </a:pPr>
            <a:r>
              <a:rPr b="1" lang="en"/>
              <a:t>The Tawrat required sacrifice to show our need of forgiveness. God, being </a:t>
            </a:r>
            <a:r>
              <a:rPr b="1" i="1" lang="en"/>
              <a:t>Al-Adl </a:t>
            </a:r>
            <a:r>
              <a:rPr b="1" lang="en"/>
              <a:t>(just)  cannot overlook sin. The Word came to pay man’s debt and forgive.</a:t>
            </a:r>
            <a:endParaRPr b="1"/>
          </a:p>
          <a:p>
            <a:pPr indent="-342900" lvl="0" marL="457200" rtl="0" algn="l">
              <a:spcBef>
                <a:spcPts val="0"/>
              </a:spcBef>
              <a:spcAft>
                <a:spcPts val="0"/>
              </a:spcAft>
              <a:buSzPts val="1800"/>
              <a:buChar char="●"/>
            </a:pPr>
            <a:r>
              <a:rPr b="1" lang="en"/>
              <a:t>Church &amp; Restoration</a:t>
            </a:r>
            <a:endParaRPr b="1"/>
          </a:p>
          <a:p>
            <a:pPr indent="-317500" lvl="1" marL="914400" rtl="0" algn="l">
              <a:spcBef>
                <a:spcPts val="0"/>
              </a:spcBef>
              <a:spcAft>
                <a:spcPts val="0"/>
              </a:spcAft>
              <a:buSzPts val="1400"/>
              <a:buChar char="○"/>
            </a:pPr>
            <a:r>
              <a:rPr b="1" lang="en"/>
              <a:t>Christians, live by the power and “fruit” produced by the Holy Spirit and gather to worship, learn and serve. Jesus will return, judge us all by our words and deeds. God’s people will enjoy him forever, while his enemies will be punished.</a:t>
            </a:r>
            <a:endParaRPr b="1"/>
          </a:p>
          <a:p>
            <a:pPr indent="0" lvl="0" marL="0" rtl="0" algn="l">
              <a:spcBef>
                <a:spcPts val="1600"/>
              </a:spcBef>
              <a:spcAft>
                <a:spcPts val="1600"/>
              </a:spcAft>
              <a:buNone/>
            </a:pPr>
            <a:r>
              <a:t/>
            </a:r>
            <a:endParaRPr b="1"/>
          </a:p>
        </p:txBody>
      </p:sp>
      <p:sp>
        <p:nvSpPr>
          <p:cNvPr id="355" name="Google Shape;355;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Biblical Religion</a:t>
            </a:r>
            <a:endParaRPr/>
          </a:p>
        </p:txBody>
      </p:sp>
      <p:pic>
        <p:nvPicPr>
          <p:cNvPr id="356" name="Google Shape;356;p26"/>
          <p:cNvPicPr preferRelativeResize="0"/>
          <p:nvPr/>
        </p:nvPicPr>
        <p:blipFill rotWithShape="1">
          <a:blip r:embed="rId3">
            <a:alphaModFix/>
          </a:blip>
          <a:srcRect b="0" l="38915" r="38917" t="0"/>
          <a:stretch/>
        </p:blipFill>
        <p:spPr>
          <a:xfrm>
            <a:off x="7428225" y="0"/>
            <a:ext cx="1715774" cy="5143501"/>
          </a:xfrm>
          <a:prstGeom prst="rect">
            <a:avLst/>
          </a:prstGeom>
          <a:noFill/>
          <a:ln>
            <a:noFill/>
          </a:ln>
        </p:spPr>
      </p:pic>
      <p:pic>
        <p:nvPicPr>
          <p:cNvPr id="357" name="Google Shape;357;p26"/>
          <p:cNvPicPr preferRelativeResize="0"/>
          <p:nvPr/>
        </p:nvPicPr>
        <p:blipFill rotWithShape="1">
          <a:blip r:embed="rId4">
            <a:alphaModFix/>
          </a:blip>
          <a:srcRect b="0" l="0" r="0" t="0"/>
          <a:stretch/>
        </p:blipFill>
        <p:spPr>
          <a:xfrm>
            <a:off x="0" y="4294025"/>
            <a:ext cx="849500" cy="8494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61" name="Shape 361"/>
        <p:cNvGrpSpPr/>
        <p:nvPr/>
      </p:nvGrpSpPr>
      <p:grpSpPr>
        <a:xfrm>
          <a:off x="0" y="0"/>
          <a:ext cx="0" cy="0"/>
          <a:chOff x="0" y="0"/>
          <a:chExt cx="0" cy="0"/>
        </a:xfrm>
      </p:grpSpPr>
      <p:sp>
        <p:nvSpPr>
          <p:cNvPr id="362" name="Google Shape;362;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How to Have a Relationship with God</a:t>
            </a:r>
            <a:endParaRPr>
              <a:solidFill>
                <a:srgbClr val="000000"/>
              </a:solidFill>
            </a:endParaRPr>
          </a:p>
        </p:txBody>
      </p:sp>
      <p:sp>
        <p:nvSpPr>
          <p:cNvPr id="363" name="Google Shape;363;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Confess that Jesus is Lord. </a:t>
            </a:r>
            <a:endParaRPr b="1">
              <a:solidFill>
                <a:srgbClr val="000000"/>
              </a:solidFill>
            </a:endParaRPr>
          </a:p>
          <a:p>
            <a:pPr indent="-342900" lvl="0" marL="457200" rtl="0" algn="l">
              <a:spcBef>
                <a:spcPts val="1600"/>
              </a:spcBef>
              <a:spcAft>
                <a:spcPts val="0"/>
              </a:spcAft>
              <a:buClr>
                <a:srgbClr val="000000"/>
              </a:buClr>
              <a:buSzPts val="1800"/>
              <a:buChar char="●"/>
            </a:pPr>
            <a:r>
              <a:rPr b="1" lang="en">
                <a:solidFill>
                  <a:srgbClr val="000000"/>
                </a:solidFill>
              </a:rPr>
              <a:t>Recognize that all authority in heaven and on earth are his.</a:t>
            </a:r>
            <a:endParaRPr b="1">
              <a:solidFill>
                <a:srgbClr val="000000"/>
              </a:solidFill>
            </a:endParaRPr>
          </a:p>
          <a:p>
            <a:pPr indent="-342900" lvl="0" marL="457200" rtl="0" algn="l">
              <a:spcBef>
                <a:spcPts val="0"/>
              </a:spcBef>
              <a:spcAft>
                <a:spcPts val="0"/>
              </a:spcAft>
              <a:buClr>
                <a:srgbClr val="000000"/>
              </a:buClr>
              <a:buSzPts val="1800"/>
              <a:buChar char="●"/>
            </a:pPr>
            <a:r>
              <a:rPr b="1" lang="en">
                <a:solidFill>
                  <a:srgbClr val="000000"/>
                </a:solidFill>
              </a:rPr>
              <a:t>Express your true desire to submit your life to him alone.</a:t>
            </a:r>
            <a:endParaRPr b="1">
              <a:solidFill>
                <a:srgbClr val="000000"/>
              </a:solidFill>
            </a:endParaRPr>
          </a:p>
          <a:p>
            <a:pPr indent="-342900" lvl="0" marL="457200" rtl="0" algn="l">
              <a:spcBef>
                <a:spcPts val="0"/>
              </a:spcBef>
              <a:spcAft>
                <a:spcPts val="0"/>
              </a:spcAft>
              <a:buClr>
                <a:srgbClr val="000000"/>
              </a:buClr>
              <a:buSzPts val="1800"/>
              <a:buChar char="●"/>
            </a:pPr>
            <a:r>
              <a:rPr b="1" lang="en">
                <a:solidFill>
                  <a:srgbClr val="000000"/>
                </a:solidFill>
              </a:rPr>
              <a:t>Receive him, for whom he says he is, and find your hope in him alone.</a:t>
            </a:r>
            <a:endParaRPr b="1">
              <a:solidFill>
                <a:srgbClr val="000000"/>
              </a:solidFill>
            </a:endParaRPr>
          </a:p>
          <a:p>
            <a:pPr indent="0" lvl="0" marL="0" rtl="0" algn="l">
              <a:spcBef>
                <a:spcPts val="1600"/>
              </a:spcBef>
              <a:spcAft>
                <a:spcPts val="1600"/>
              </a:spcAft>
              <a:buNone/>
            </a:pPr>
            <a:r>
              <a:rPr b="1" i="1" lang="en">
                <a:solidFill>
                  <a:srgbClr val="000000"/>
                </a:solidFill>
              </a:rPr>
              <a:t>Romans 10:9-10; Matthew 28:18-20.</a:t>
            </a:r>
            <a:endParaRPr b="1" i="1">
              <a:solidFill>
                <a:srgbClr val="000000"/>
              </a:solidFill>
            </a:endParaRPr>
          </a:p>
        </p:txBody>
      </p:sp>
      <p:pic>
        <p:nvPicPr>
          <p:cNvPr id="364" name="Google Shape;364;p27"/>
          <p:cNvPicPr preferRelativeResize="0"/>
          <p:nvPr/>
        </p:nvPicPr>
        <p:blipFill rotWithShape="1">
          <a:blip r:embed="rId3">
            <a:alphaModFix/>
          </a:blip>
          <a:srcRect b="0" l="0" r="0" t="0"/>
          <a:stretch/>
        </p:blipFill>
        <p:spPr>
          <a:xfrm>
            <a:off x="0" y="4294025"/>
            <a:ext cx="849500" cy="8494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68" name="Shape 368"/>
        <p:cNvGrpSpPr/>
        <p:nvPr/>
      </p:nvGrpSpPr>
      <p:grpSpPr>
        <a:xfrm>
          <a:off x="0" y="0"/>
          <a:ext cx="0" cy="0"/>
          <a:chOff x="0" y="0"/>
          <a:chExt cx="0" cy="0"/>
        </a:xfrm>
      </p:grpSpPr>
      <p:sp>
        <p:nvSpPr>
          <p:cNvPr id="369" name="Google Shape;369;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How to Have a Relationship with God</a:t>
            </a:r>
            <a:endParaRPr>
              <a:solidFill>
                <a:srgbClr val="000000"/>
              </a:solidFill>
            </a:endParaRPr>
          </a:p>
        </p:txBody>
      </p:sp>
      <p:sp>
        <p:nvSpPr>
          <p:cNvPr id="370" name="Google Shape;370;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Believe in your heart that God raised Jesus from the dead.</a:t>
            </a:r>
            <a:endParaRPr b="1">
              <a:solidFill>
                <a:srgbClr val="000000"/>
              </a:solidFill>
            </a:endParaRPr>
          </a:p>
          <a:p>
            <a:pPr indent="-342900" lvl="0" marL="457200" rtl="0" algn="l">
              <a:spcBef>
                <a:spcPts val="1600"/>
              </a:spcBef>
              <a:spcAft>
                <a:spcPts val="0"/>
              </a:spcAft>
              <a:buClr>
                <a:srgbClr val="000000"/>
              </a:buClr>
              <a:buSzPts val="1800"/>
              <a:buChar char="●"/>
            </a:pPr>
            <a:r>
              <a:rPr b="1" lang="en">
                <a:solidFill>
                  <a:srgbClr val="000000"/>
                </a:solidFill>
              </a:rPr>
              <a:t>Believe he laid down his life for your sins.</a:t>
            </a:r>
            <a:endParaRPr b="1">
              <a:solidFill>
                <a:srgbClr val="000000"/>
              </a:solidFill>
            </a:endParaRPr>
          </a:p>
          <a:p>
            <a:pPr indent="-342900" lvl="0" marL="457200" rtl="0" algn="l">
              <a:spcBef>
                <a:spcPts val="0"/>
              </a:spcBef>
              <a:spcAft>
                <a:spcPts val="0"/>
              </a:spcAft>
              <a:buClr>
                <a:srgbClr val="000000"/>
              </a:buClr>
              <a:buSzPts val="1800"/>
              <a:buChar char="●"/>
            </a:pPr>
            <a:r>
              <a:rPr b="1" lang="en">
                <a:solidFill>
                  <a:srgbClr val="000000"/>
                </a:solidFill>
              </a:rPr>
              <a:t>Understand this was God’s plan to defeat death and restore your heart to himself.</a:t>
            </a:r>
            <a:endParaRPr b="1">
              <a:solidFill>
                <a:srgbClr val="000000"/>
              </a:solidFill>
            </a:endParaRPr>
          </a:p>
          <a:p>
            <a:pPr indent="-342900" lvl="0" marL="457200" rtl="0" algn="l">
              <a:spcBef>
                <a:spcPts val="0"/>
              </a:spcBef>
              <a:spcAft>
                <a:spcPts val="0"/>
              </a:spcAft>
              <a:buClr>
                <a:srgbClr val="000000"/>
              </a:buClr>
              <a:buSzPts val="1800"/>
              <a:buChar char="●"/>
            </a:pPr>
            <a:r>
              <a:rPr b="1" lang="en">
                <a:solidFill>
                  <a:srgbClr val="000000"/>
                </a:solidFill>
              </a:rPr>
              <a:t>Believe that God brought Jesus back to life (in other words, believe the Gospel)</a:t>
            </a:r>
            <a:endParaRPr b="1">
              <a:solidFill>
                <a:srgbClr val="000000"/>
              </a:solidFill>
            </a:endParaRPr>
          </a:p>
          <a:p>
            <a:pPr indent="0" lvl="0" marL="0" rtl="0" algn="l">
              <a:spcBef>
                <a:spcPts val="1600"/>
              </a:spcBef>
              <a:spcAft>
                <a:spcPts val="1600"/>
              </a:spcAft>
              <a:buNone/>
            </a:pPr>
            <a:r>
              <a:rPr b="1" i="1" lang="en">
                <a:solidFill>
                  <a:srgbClr val="000000"/>
                </a:solidFill>
              </a:rPr>
              <a:t>Romans 10:9-10; 1 Corinthians 15.:1-7</a:t>
            </a:r>
            <a:endParaRPr b="1" i="1">
              <a:solidFill>
                <a:srgbClr val="000000"/>
              </a:solidFill>
            </a:endParaRPr>
          </a:p>
        </p:txBody>
      </p:sp>
      <p:pic>
        <p:nvPicPr>
          <p:cNvPr id="371" name="Google Shape;371;p28"/>
          <p:cNvPicPr preferRelativeResize="0"/>
          <p:nvPr/>
        </p:nvPicPr>
        <p:blipFill rotWithShape="1">
          <a:blip r:embed="rId3">
            <a:alphaModFix/>
          </a:blip>
          <a:srcRect b="0" l="0" r="0" t="0"/>
          <a:stretch/>
        </p:blipFill>
        <p:spPr>
          <a:xfrm>
            <a:off x="0" y="4294025"/>
            <a:ext cx="849500" cy="8494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Google Shape;376;p29"/>
          <p:cNvSpPr txBox="1"/>
          <p:nvPr>
            <p:ph type="title"/>
          </p:nvPr>
        </p:nvSpPr>
        <p:spPr>
          <a:xfrm>
            <a:off x="311700" y="445025"/>
            <a:ext cx="3694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Gospel is the Central Message of Christianity.</a:t>
            </a:r>
            <a:endParaRPr/>
          </a:p>
        </p:txBody>
      </p:sp>
      <p:pic>
        <p:nvPicPr>
          <p:cNvPr id="377" name="Google Shape;377;p29"/>
          <p:cNvPicPr preferRelativeResize="0"/>
          <p:nvPr/>
        </p:nvPicPr>
        <p:blipFill rotWithShape="1">
          <a:blip r:embed="rId3">
            <a:alphaModFix/>
          </a:blip>
          <a:srcRect b="0" l="27849" r="27845" t="0"/>
          <a:stretch/>
        </p:blipFill>
        <p:spPr>
          <a:xfrm>
            <a:off x="4005850" y="0"/>
            <a:ext cx="3429350" cy="5143493"/>
          </a:xfrm>
          <a:prstGeom prst="rect">
            <a:avLst/>
          </a:prstGeom>
          <a:noFill/>
          <a:ln>
            <a:noFill/>
          </a:ln>
        </p:spPr>
      </p:pic>
      <p:pic>
        <p:nvPicPr>
          <p:cNvPr id="378" name="Google Shape;378;p29"/>
          <p:cNvPicPr preferRelativeResize="0"/>
          <p:nvPr/>
        </p:nvPicPr>
        <p:blipFill rotWithShape="1">
          <a:blip r:embed="rId4">
            <a:alphaModFix/>
          </a:blip>
          <a:srcRect b="0" l="27223" r="6216" t="0"/>
          <a:stretch/>
        </p:blipFill>
        <p:spPr>
          <a:xfrm>
            <a:off x="7435199" y="3434729"/>
            <a:ext cx="1708796" cy="1708773"/>
          </a:xfrm>
          <a:prstGeom prst="rect">
            <a:avLst/>
          </a:prstGeom>
          <a:noFill/>
          <a:ln>
            <a:noFill/>
          </a:ln>
        </p:spPr>
      </p:pic>
      <p:pic>
        <p:nvPicPr>
          <p:cNvPr id="379" name="Google Shape;379;p29"/>
          <p:cNvPicPr preferRelativeResize="0"/>
          <p:nvPr/>
        </p:nvPicPr>
        <p:blipFill rotWithShape="1">
          <a:blip r:embed="rId5">
            <a:alphaModFix/>
          </a:blip>
          <a:srcRect b="0" l="8653" r="24680" t="0"/>
          <a:stretch/>
        </p:blipFill>
        <p:spPr>
          <a:xfrm>
            <a:off x="7435199" y="1717366"/>
            <a:ext cx="1708797" cy="1708769"/>
          </a:xfrm>
          <a:prstGeom prst="rect">
            <a:avLst/>
          </a:prstGeom>
          <a:noFill/>
          <a:ln>
            <a:noFill/>
          </a:ln>
        </p:spPr>
      </p:pic>
      <p:pic>
        <p:nvPicPr>
          <p:cNvPr id="380" name="Google Shape;380;p29"/>
          <p:cNvPicPr preferRelativeResize="0"/>
          <p:nvPr/>
        </p:nvPicPr>
        <p:blipFill rotWithShape="1">
          <a:blip r:embed="rId6">
            <a:alphaModFix/>
          </a:blip>
          <a:srcRect b="0" l="19177" r="5820" t="0"/>
          <a:stretch/>
        </p:blipFill>
        <p:spPr>
          <a:xfrm>
            <a:off x="7435199" y="4"/>
            <a:ext cx="1708802" cy="1708772"/>
          </a:xfrm>
          <a:prstGeom prst="rect">
            <a:avLst/>
          </a:prstGeom>
          <a:noFill/>
          <a:ln>
            <a:noFill/>
          </a:ln>
        </p:spPr>
      </p:pic>
      <p:sp>
        <p:nvSpPr>
          <p:cNvPr id="381" name="Google Shape;381;p29"/>
          <p:cNvSpPr txBox="1"/>
          <p:nvPr>
            <p:ph idx="1" type="body"/>
          </p:nvPr>
        </p:nvSpPr>
        <p:spPr>
          <a:xfrm>
            <a:off x="311700" y="1708775"/>
            <a:ext cx="3694200" cy="343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Jesus the Messiah died according to the Scriptures, was buried, rose according to the Scriptures, now rules, and saves all who trust in him.</a:t>
            </a:r>
            <a:endParaRPr/>
          </a:p>
          <a:p>
            <a:pPr indent="0" lvl="0" marL="0" rtl="0" algn="l">
              <a:spcBef>
                <a:spcPts val="1600"/>
              </a:spcBef>
              <a:spcAft>
                <a:spcPts val="0"/>
              </a:spcAft>
              <a:buNone/>
            </a:pPr>
            <a:r>
              <a:rPr lang="en"/>
              <a:t>Or, “The time is fulfilled, and the kingdom of God has come near. Repent and believe the good news!”</a:t>
            </a:r>
            <a:endParaRPr/>
          </a:p>
          <a:p>
            <a:pPr indent="0" lvl="0" marL="0" rtl="0" algn="r">
              <a:spcBef>
                <a:spcPts val="1600"/>
              </a:spcBef>
              <a:spcAft>
                <a:spcPts val="1600"/>
              </a:spcAft>
              <a:buNone/>
            </a:pPr>
            <a:r>
              <a:rPr lang="en"/>
              <a:t>--Jesus’ first </a:t>
            </a:r>
            <a:r>
              <a:rPr i="1" lang="en"/>
              <a:t>khutbah </a:t>
            </a:r>
            <a:r>
              <a:rPr lang="en"/>
              <a:t>(sermon)</a:t>
            </a:r>
            <a:endParaRPr/>
          </a:p>
        </p:txBody>
      </p:sp>
      <p:pic>
        <p:nvPicPr>
          <p:cNvPr id="382" name="Google Shape;382;p29"/>
          <p:cNvPicPr preferRelativeResize="0"/>
          <p:nvPr/>
        </p:nvPicPr>
        <p:blipFill rotWithShape="1">
          <a:blip r:embed="rId7">
            <a:alphaModFix/>
          </a:blip>
          <a:srcRect b="0" l="0" r="0" t="0"/>
          <a:stretch/>
        </p:blipFill>
        <p:spPr>
          <a:xfrm>
            <a:off x="0" y="4294025"/>
            <a:ext cx="849500" cy="8494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86" name="Shape 386"/>
        <p:cNvGrpSpPr/>
        <p:nvPr/>
      </p:nvGrpSpPr>
      <p:grpSpPr>
        <a:xfrm>
          <a:off x="0" y="0"/>
          <a:ext cx="0" cy="0"/>
          <a:chOff x="0" y="0"/>
          <a:chExt cx="0" cy="0"/>
        </a:xfrm>
      </p:grpSpPr>
      <p:pic>
        <p:nvPicPr>
          <p:cNvPr id="387" name="Google Shape;387;p30"/>
          <p:cNvPicPr preferRelativeResize="0"/>
          <p:nvPr/>
        </p:nvPicPr>
        <p:blipFill rotWithShape="1">
          <a:blip r:embed="rId3">
            <a:alphaModFix/>
          </a:blip>
          <a:srcRect b="0" l="0" r="0" t="0"/>
          <a:stretch/>
        </p:blipFill>
        <p:spPr>
          <a:xfrm>
            <a:off x="2000424" y="0"/>
            <a:ext cx="514361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b="11126" l="0" r="0" t="22126"/>
          <a:stretch/>
        </p:blipFill>
        <p:spPr>
          <a:xfrm>
            <a:off x="4005900" y="0"/>
            <a:ext cx="5138102" cy="5143500"/>
          </a:xfrm>
          <a:prstGeom prst="rect">
            <a:avLst/>
          </a:prstGeom>
          <a:noFill/>
          <a:ln>
            <a:noFill/>
          </a:ln>
        </p:spPr>
      </p:pic>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 am I?</a:t>
            </a:r>
            <a:endParaRPr/>
          </a:p>
        </p:txBody>
      </p:sp>
      <p:sp>
        <p:nvSpPr>
          <p:cNvPr id="66" name="Google Shape;66;p14"/>
          <p:cNvSpPr txBox="1"/>
          <p:nvPr>
            <p:ph idx="1" type="body"/>
          </p:nvPr>
        </p:nvSpPr>
        <p:spPr>
          <a:xfrm>
            <a:off x="311700" y="1152475"/>
            <a:ext cx="3694200" cy="3990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Teacher, speaker, thinker.</a:t>
            </a:r>
            <a:endParaRPr/>
          </a:p>
          <a:p>
            <a:pPr indent="-342900" lvl="0" marL="457200" rtl="0" algn="l">
              <a:spcBef>
                <a:spcPts val="0"/>
              </a:spcBef>
              <a:spcAft>
                <a:spcPts val="0"/>
              </a:spcAft>
              <a:buSzPts val="1800"/>
              <a:buChar char="●"/>
            </a:pPr>
            <a:r>
              <a:rPr lang="en"/>
              <a:t>Former high school teacher and pastor. </a:t>
            </a:r>
            <a:endParaRPr/>
          </a:p>
          <a:p>
            <a:pPr indent="-342900" lvl="0" marL="457200" rtl="0" algn="l">
              <a:spcBef>
                <a:spcPts val="0"/>
              </a:spcBef>
              <a:spcAft>
                <a:spcPts val="0"/>
              </a:spcAft>
              <a:buSzPts val="1800"/>
              <a:buChar char="●"/>
            </a:pPr>
            <a:r>
              <a:rPr lang="en"/>
              <a:t>Husband, dad, neighbor.</a:t>
            </a:r>
            <a:endParaRPr/>
          </a:p>
          <a:p>
            <a:pPr indent="-342900" lvl="0" marL="457200" rtl="0" algn="l">
              <a:spcBef>
                <a:spcPts val="0"/>
              </a:spcBef>
              <a:spcAft>
                <a:spcPts val="0"/>
              </a:spcAft>
              <a:buSzPts val="1800"/>
              <a:buChar char="●"/>
            </a:pPr>
            <a:r>
              <a:rPr lang="en"/>
              <a:t>Most importantly, a follower of Jesus .</a:t>
            </a:r>
            <a:endParaRPr/>
          </a:p>
          <a:p>
            <a:pPr indent="0" lvl="0" marL="0" rtl="0" algn="l">
              <a:spcBef>
                <a:spcPts val="1600"/>
              </a:spcBef>
              <a:spcAft>
                <a:spcPts val="1600"/>
              </a:spcAft>
              <a:buNone/>
            </a:pPr>
            <a:r>
              <a:rPr b="1" lang="en"/>
              <a:t>joel.settecase@cru.org</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3694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would you say is the central message of Christianity?</a:t>
            </a:r>
            <a:endParaRPr/>
          </a:p>
        </p:txBody>
      </p:sp>
      <p:pic>
        <p:nvPicPr>
          <p:cNvPr id="72" name="Google Shape;72;p15"/>
          <p:cNvPicPr preferRelativeResize="0"/>
          <p:nvPr/>
        </p:nvPicPr>
        <p:blipFill rotWithShape="1">
          <a:blip r:embed="rId3">
            <a:alphaModFix/>
          </a:blip>
          <a:srcRect b="0" l="27849" r="27845" t="0"/>
          <a:stretch/>
        </p:blipFill>
        <p:spPr>
          <a:xfrm>
            <a:off x="4005850" y="0"/>
            <a:ext cx="3429350" cy="5143493"/>
          </a:xfrm>
          <a:prstGeom prst="rect">
            <a:avLst/>
          </a:prstGeom>
          <a:noFill/>
          <a:ln>
            <a:noFill/>
          </a:ln>
        </p:spPr>
      </p:pic>
      <p:sp>
        <p:nvSpPr>
          <p:cNvPr id="73" name="Google Shape;73;p15"/>
          <p:cNvSpPr txBox="1"/>
          <p:nvPr>
            <p:ph idx="1" type="body"/>
          </p:nvPr>
        </p:nvSpPr>
        <p:spPr>
          <a:xfrm>
            <a:off x="311700" y="2571750"/>
            <a:ext cx="3694200" cy="2571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Record your answer.</a:t>
            </a:r>
            <a:endParaRPr/>
          </a:p>
          <a:p>
            <a:pPr indent="0" lvl="0" marL="0" rtl="0" algn="l">
              <a:spcBef>
                <a:spcPts val="1600"/>
              </a:spcBef>
              <a:spcAft>
                <a:spcPts val="1600"/>
              </a:spcAft>
              <a:buNone/>
            </a:pPr>
            <a:r>
              <a:t/>
            </a:r>
            <a:endParaRPr/>
          </a:p>
        </p:txBody>
      </p:sp>
      <p:pic>
        <p:nvPicPr>
          <p:cNvPr id="74" name="Google Shape;74;p15"/>
          <p:cNvPicPr preferRelativeResize="0"/>
          <p:nvPr/>
        </p:nvPicPr>
        <p:blipFill rotWithShape="1">
          <a:blip r:embed="rId4">
            <a:alphaModFix/>
          </a:blip>
          <a:srcRect b="0" l="27223" r="6216" t="0"/>
          <a:stretch/>
        </p:blipFill>
        <p:spPr>
          <a:xfrm>
            <a:off x="7435199" y="3434729"/>
            <a:ext cx="1708796" cy="1708773"/>
          </a:xfrm>
          <a:prstGeom prst="rect">
            <a:avLst/>
          </a:prstGeom>
          <a:noFill/>
          <a:ln>
            <a:noFill/>
          </a:ln>
        </p:spPr>
      </p:pic>
      <p:pic>
        <p:nvPicPr>
          <p:cNvPr id="75" name="Google Shape;75;p15"/>
          <p:cNvPicPr preferRelativeResize="0"/>
          <p:nvPr/>
        </p:nvPicPr>
        <p:blipFill rotWithShape="1">
          <a:blip r:embed="rId5">
            <a:alphaModFix/>
          </a:blip>
          <a:srcRect b="0" l="8653" r="24680" t="0"/>
          <a:stretch/>
        </p:blipFill>
        <p:spPr>
          <a:xfrm>
            <a:off x="7435199" y="1717366"/>
            <a:ext cx="1708797" cy="1708769"/>
          </a:xfrm>
          <a:prstGeom prst="rect">
            <a:avLst/>
          </a:prstGeom>
          <a:noFill/>
          <a:ln>
            <a:noFill/>
          </a:ln>
        </p:spPr>
      </p:pic>
      <p:pic>
        <p:nvPicPr>
          <p:cNvPr id="76" name="Google Shape;76;p15"/>
          <p:cNvPicPr preferRelativeResize="0"/>
          <p:nvPr/>
        </p:nvPicPr>
        <p:blipFill rotWithShape="1">
          <a:blip r:embed="rId6">
            <a:alphaModFix/>
          </a:blip>
          <a:srcRect b="0" l="19177" r="5820" t="0"/>
          <a:stretch/>
        </p:blipFill>
        <p:spPr>
          <a:xfrm>
            <a:off x="7435199" y="4"/>
            <a:ext cx="1708802" cy="1708772"/>
          </a:xfrm>
          <a:prstGeom prst="rect">
            <a:avLst/>
          </a:prstGeom>
          <a:noFill/>
          <a:ln>
            <a:noFill/>
          </a:ln>
        </p:spPr>
      </p:pic>
      <p:pic>
        <p:nvPicPr>
          <p:cNvPr id="77" name="Google Shape;77;p15"/>
          <p:cNvPicPr preferRelativeResize="0"/>
          <p:nvPr/>
        </p:nvPicPr>
        <p:blipFill rotWithShape="1">
          <a:blip r:embed="rId7">
            <a:alphaModFix/>
          </a:blip>
          <a:srcRect b="0" l="0" r="0" t="0"/>
          <a:stretch/>
        </p:blipFill>
        <p:spPr>
          <a:xfrm>
            <a:off x="0" y="4294025"/>
            <a:ext cx="849500" cy="8494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Christianity?</a:t>
            </a:r>
            <a:endParaRPr/>
          </a:p>
        </p:txBody>
      </p:sp>
      <p:pic>
        <p:nvPicPr>
          <p:cNvPr id="83" name="Google Shape;83;p16"/>
          <p:cNvPicPr preferRelativeResize="0"/>
          <p:nvPr/>
        </p:nvPicPr>
        <p:blipFill rotWithShape="1">
          <a:blip r:embed="rId3">
            <a:alphaModFix/>
          </a:blip>
          <a:srcRect b="0" l="27849" r="27845" t="0"/>
          <a:stretch/>
        </p:blipFill>
        <p:spPr>
          <a:xfrm>
            <a:off x="4005850" y="0"/>
            <a:ext cx="3429350" cy="5143493"/>
          </a:xfrm>
          <a:prstGeom prst="rect">
            <a:avLst/>
          </a:prstGeom>
          <a:noFill/>
          <a:ln>
            <a:noFill/>
          </a:ln>
        </p:spPr>
      </p:pic>
      <p:sp>
        <p:nvSpPr>
          <p:cNvPr id="84" name="Google Shape;84;p16"/>
          <p:cNvSpPr txBox="1"/>
          <p:nvPr>
            <p:ph idx="1" type="body"/>
          </p:nvPr>
        </p:nvSpPr>
        <p:spPr>
          <a:xfrm>
            <a:off x="311700" y="1152475"/>
            <a:ext cx="3694200" cy="3990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 story. </a:t>
            </a:r>
            <a:br>
              <a:rPr lang="en"/>
            </a:br>
            <a:endParaRPr/>
          </a:p>
          <a:p>
            <a:pPr indent="-342900" lvl="0" marL="457200" rtl="0" algn="l">
              <a:spcBef>
                <a:spcPts val="0"/>
              </a:spcBef>
              <a:spcAft>
                <a:spcPts val="0"/>
              </a:spcAft>
              <a:buSzPts val="1800"/>
              <a:buChar char="●"/>
            </a:pPr>
            <a:r>
              <a:rPr lang="en"/>
              <a:t>A religion.</a:t>
            </a:r>
            <a:br>
              <a:rPr lang="en"/>
            </a:br>
            <a:endParaRPr/>
          </a:p>
          <a:p>
            <a:pPr indent="-342900" lvl="0" marL="457200" rtl="0" algn="l">
              <a:spcBef>
                <a:spcPts val="0"/>
              </a:spcBef>
              <a:spcAft>
                <a:spcPts val="0"/>
              </a:spcAft>
              <a:buSzPts val="1800"/>
              <a:buChar char="●"/>
            </a:pPr>
            <a:r>
              <a:rPr lang="en"/>
              <a:t>A relationship.</a:t>
            </a:r>
            <a:endParaRPr/>
          </a:p>
          <a:p>
            <a:pPr indent="0" lvl="0" marL="0" rtl="0" algn="l">
              <a:spcBef>
                <a:spcPts val="1600"/>
              </a:spcBef>
              <a:spcAft>
                <a:spcPts val="1600"/>
              </a:spcAft>
              <a:buNone/>
            </a:pPr>
            <a:r>
              <a:t/>
            </a:r>
            <a:endParaRPr/>
          </a:p>
        </p:txBody>
      </p:sp>
      <p:pic>
        <p:nvPicPr>
          <p:cNvPr id="85" name="Google Shape;85;p16"/>
          <p:cNvPicPr preferRelativeResize="0"/>
          <p:nvPr/>
        </p:nvPicPr>
        <p:blipFill rotWithShape="1">
          <a:blip r:embed="rId4">
            <a:alphaModFix/>
          </a:blip>
          <a:srcRect b="0" l="27223" r="6216" t="0"/>
          <a:stretch/>
        </p:blipFill>
        <p:spPr>
          <a:xfrm>
            <a:off x="7435199" y="3434729"/>
            <a:ext cx="1708796" cy="1708773"/>
          </a:xfrm>
          <a:prstGeom prst="rect">
            <a:avLst/>
          </a:prstGeom>
          <a:noFill/>
          <a:ln>
            <a:noFill/>
          </a:ln>
        </p:spPr>
      </p:pic>
      <p:pic>
        <p:nvPicPr>
          <p:cNvPr id="86" name="Google Shape;86;p16"/>
          <p:cNvPicPr preferRelativeResize="0"/>
          <p:nvPr/>
        </p:nvPicPr>
        <p:blipFill rotWithShape="1">
          <a:blip r:embed="rId5">
            <a:alphaModFix/>
          </a:blip>
          <a:srcRect b="0" l="8653" r="24680" t="0"/>
          <a:stretch/>
        </p:blipFill>
        <p:spPr>
          <a:xfrm>
            <a:off x="7435199" y="1717366"/>
            <a:ext cx="1708797" cy="1708769"/>
          </a:xfrm>
          <a:prstGeom prst="rect">
            <a:avLst/>
          </a:prstGeom>
          <a:noFill/>
          <a:ln>
            <a:noFill/>
          </a:ln>
        </p:spPr>
      </p:pic>
      <p:pic>
        <p:nvPicPr>
          <p:cNvPr id="87" name="Google Shape;87;p16"/>
          <p:cNvPicPr preferRelativeResize="0"/>
          <p:nvPr/>
        </p:nvPicPr>
        <p:blipFill rotWithShape="1">
          <a:blip r:embed="rId6">
            <a:alphaModFix/>
          </a:blip>
          <a:srcRect b="0" l="19177" r="5820" t="0"/>
          <a:stretch/>
        </p:blipFill>
        <p:spPr>
          <a:xfrm>
            <a:off x="7435199" y="4"/>
            <a:ext cx="1708802" cy="1708772"/>
          </a:xfrm>
          <a:prstGeom prst="rect">
            <a:avLst/>
          </a:prstGeom>
          <a:noFill/>
          <a:ln>
            <a:noFill/>
          </a:ln>
        </p:spPr>
      </p:pic>
      <p:pic>
        <p:nvPicPr>
          <p:cNvPr id="88" name="Google Shape;88;p16"/>
          <p:cNvPicPr preferRelativeResize="0"/>
          <p:nvPr/>
        </p:nvPicPr>
        <p:blipFill rotWithShape="1">
          <a:blip r:embed="rId7">
            <a:alphaModFix/>
          </a:blip>
          <a:srcRect b="0" l="0" r="0" t="0"/>
          <a:stretch/>
        </p:blipFill>
        <p:spPr>
          <a:xfrm>
            <a:off x="0" y="4294025"/>
            <a:ext cx="849500" cy="8494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92" name="Shape 92"/>
        <p:cNvGrpSpPr/>
        <p:nvPr/>
      </p:nvGrpSpPr>
      <p:grpSpPr>
        <a:xfrm>
          <a:off x="0" y="0"/>
          <a:ext cx="0" cy="0"/>
          <a:chOff x="0" y="0"/>
          <a:chExt cx="0" cy="0"/>
        </a:xfrm>
      </p:grpSpPr>
      <p:sp>
        <p:nvSpPr>
          <p:cNvPr id="93" name="Google Shape;93;p17"/>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rPr>
              <a:t>The Story of God</a:t>
            </a:r>
            <a:endParaRPr>
              <a:solidFill>
                <a:srgbClr val="434343"/>
              </a:solidFill>
            </a:endParaRPr>
          </a:p>
        </p:txBody>
      </p:sp>
      <p:grpSp>
        <p:nvGrpSpPr>
          <p:cNvPr id="94" name="Google Shape;94;p17"/>
          <p:cNvGrpSpPr/>
          <p:nvPr/>
        </p:nvGrpSpPr>
        <p:grpSpPr>
          <a:xfrm>
            <a:off x="0" y="572802"/>
            <a:ext cx="2726700" cy="2289457"/>
            <a:chOff x="0" y="1189989"/>
            <a:chExt cx="2726700" cy="2289457"/>
          </a:xfrm>
        </p:grpSpPr>
        <p:sp>
          <p:nvSpPr>
            <p:cNvPr id="95" name="Google Shape;95;p17"/>
            <p:cNvSpPr/>
            <p:nvPr/>
          </p:nvSpPr>
          <p:spPr>
            <a:xfrm>
              <a:off x="0" y="1189989"/>
              <a:ext cx="27267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ADAM</a:t>
              </a:r>
              <a:endParaRPr>
                <a:solidFill>
                  <a:srgbClr val="FFFFFF"/>
                </a:solidFill>
                <a:latin typeface="Roboto"/>
                <a:ea typeface="Roboto"/>
                <a:cs typeface="Roboto"/>
                <a:sym typeface="Roboto"/>
              </a:endParaRPr>
            </a:p>
          </p:txBody>
        </p:sp>
        <p:sp>
          <p:nvSpPr>
            <p:cNvPr id="96" name="Google Shape;96;p17"/>
            <p:cNvSpPr txBox="1"/>
            <p:nvPr/>
          </p:nvSpPr>
          <p:spPr>
            <a:xfrm>
              <a:off x="410850" y="2057146"/>
              <a:ext cx="1905000" cy="142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p:txBody>
        </p:sp>
      </p:grpSp>
      <p:grpSp>
        <p:nvGrpSpPr>
          <p:cNvPr id="97" name="Google Shape;97;p17"/>
          <p:cNvGrpSpPr/>
          <p:nvPr/>
        </p:nvGrpSpPr>
        <p:grpSpPr>
          <a:xfrm>
            <a:off x="2263425" y="572700"/>
            <a:ext cx="2541300" cy="2289350"/>
            <a:chOff x="2263425" y="1189775"/>
            <a:chExt cx="2541300" cy="2289350"/>
          </a:xfrm>
        </p:grpSpPr>
        <p:sp>
          <p:nvSpPr>
            <p:cNvPr id="98" name="Google Shape;98;p17"/>
            <p:cNvSpPr/>
            <p:nvPr/>
          </p:nvSpPr>
          <p:spPr>
            <a:xfrm>
              <a:off x="2263425" y="1189775"/>
              <a:ext cx="2541300" cy="669000"/>
            </a:xfrm>
            <a:prstGeom prst="chevron">
              <a:avLst>
                <a:gd fmla="val 50000" name="adj"/>
              </a:avLst>
            </a:prstGeom>
            <a:solidFill>
              <a:srgbClr val="A72A1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IBRAHIM</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(ABRAHAM)</a:t>
              </a:r>
              <a:endParaRPr>
                <a:solidFill>
                  <a:srgbClr val="FFFFFF"/>
                </a:solidFill>
                <a:latin typeface="Roboto"/>
                <a:ea typeface="Roboto"/>
                <a:cs typeface="Roboto"/>
                <a:sym typeface="Roboto"/>
              </a:endParaRPr>
            </a:p>
          </p:txBody>
        </p:sp>
        <p:sp>
          <p:nvSpPr>
            <p:cNvPr id="99" name="Google Shape;99;p17"/>
            <p:cNvSpPr txBox="1"/>
            <p:nvPr/>
          </p:nvSpPr>
          <p:spPr>
            <a:xfrm>
              <a:off x="2512200" y="2057125"/>
              <a:ext cx="1905000" cy="142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100" name="Google Shape;100;p17"/>
          <p:cNvGrpSpPr/>
          <p:nvPr/>
        </p:nvGrpSpPr>
        <p:grpSpPr>
          <a:xfrm>
            <a:off x="4329974" y="572700"/>
            <a:ext cx="2541300" cy="2289350"/>
            <a:chOff x="4329974" y="1189775"/>
            <a:chExt cx="2541300" cy="2289350"/>
          </a:xfrm>
        </p:grpSpPr>
        <p:sp>
          <p:nvSpPr>
            <p:cNvPr id="101" name="Google Shape;101;p17"/>
            <p:cNvSpPr/>
            <p:nvPr/>
          </p:nvSpPr>
          <p:spPr>
            <a:xfrm>
              <a:off x="4329974" y="1189775"/>
              <a:ext cx="25413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MUSA</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(MOSES)</a:t>
              </a:r>
              <a:endParaRPr>
                <a:solidFill>
                  <a:srgbClr val="FFFFFF"/>
                </a:solidFill>
                <a:latin typeface="Roboto"/>
                <a:ea typeface="Roboto"/>
                <a:cs typeface="Roboto"/>
                <a:sym typeface="Roboto"/>
              </a:endParaRPr>
            </a:p>
          </p:txBody>
        </p:sp>
        <p:sp>
          <p:nvSpPr>
            <p:cNvPr id="102" name="Google Shape;102;p17"/>
            <p:cNvSpPr txBox="1"/>
            <p:nvPr/>
          </p:nvSpPr>
          <p:spPr>
            <a:xfrm>
              <a:off x="4613550" y="2057125"/>
              <a:ext cx="1905000" cy="142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103" name="Google Shape;103;p17"/>
          <p:cNvGrpSpPr/>
          <p:nvPr/>
        </p:nvGrpSpPr>
        <p:grpSpPr>
          <a:xfrm>
            <a:off x="6396739" y="572700"/>
            <a:ext cx="2541300" cy="2289350"/>
            <a:chOff x="6396739" y="1189775"/>
            <a:chExt cx="2541300" cy="2289350"/>
          </a:xfrm>
        </p:grpSpPr>
        <p:sp>
          <p:nvSpPr>
            <p:cNvPr id="104" name="Google Shape;104;p17"/>
            <p:cNvSpPr/>
            <p:nvPr/>
          </p:nvSpPr>
          <p:spPr>
            <a:xfrm>
              <a:off x="6396739" y="1189775"/>
              <a:ext cx="2541300" cy="669000"/>
            </a:xfrm>
            <a:prstGeom prst="chevron">
              <a:avLst>
                <a:gd fmla="val 50000" name="adj"/>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DAWUD</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(DAVID)</a:t>
              </a:r>
              <a:endParaRPr>
                <a:solidFill>
                  <a:srgbClr val="FFFFFF"/>
                </a:solidFill>
                <a:latin typeface="Roboto"/>
                <a:ea typeface="Roboto"/>
                <a:cs typeface="Roboto"/>
                <a:sym typeface="Roboto"/>
              </a:endParaRPr>
            </a:p>
          </p:txBody>
        </p:sp>
        <p:sp>
          <p:nvSpPr>
            <p:cNvPr id="105" name="Google Shape;105;p17"/>
            <p:cNvSpPr txBox="1"/>
            <p:nvPr/>
          </p:nvSpPr>
          <p:spPr>
            <a:xfrm>
              <a:off x="6714900" y="2057125"/>
              <a:ext cx="1905000" cy="142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106" name="Google Shape;106;p17"/>
          <p:cNvGrpSpPr/>
          <p:nvPr/>
        </p:nvGrpSpPr>
        <p:grpSpPr>
          <a:xfrm>
            <a:off x="2263425" y="2862200"/>
            <a:ext cx="2541300" cy="2281250"/>
            <a:chOff x="2263425" y="1189775"/>
            <a:chExt cx="2541300" cy="2281250"/>
          </a:xfrm>
        </p:grpSpPr>
        <p:sp>
          <p:nvSpPr>
            <p:cNvPr id="107" name="Google Shape;107;p17"/>
            <p:cNvSpPr/>
            <p:nvPr/>
          </p:nvSpPr>
          <p:spPr>
            <a:xfrm>
              <a:off x="2263425" y="1189775"/>
              <a:ext cx="2541300" cy="669000"/>
            </a:xfrm>
            <a:prstGeom prst="chevron">
              <a:avLst>
                <a:gd fmla="val 50000" name="adj"/>
              </a:avLst>
            </a:prstGeom>
            <a:solidFill>
              <a:srgbClr val="A72A1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YAHYA</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(JOHN THE BAPTIST)</a:t>
              </a:r>
              <a:endParaRPr>
                <a:solidFill>
                  <a:srgbClr val="FFFFFF"/>
                </a:solidFill>
                <a:latin typeface="Roboto"/>
                <a:ea typeface="Roboto"/>
                <a:cs typeface="Roboto"/>
                <a:sym typeface="Roboto"/>
              </a:endParaRPr>
            </a:p>
          </p:txBody>
        </p:sp>
        <p:sp>
          <p:nvSpPr>
            <p:cNvPr id="108" name="Google Shape;108;p17"/>
            <p:cNvSpPr txBox="1"/>
            <p:nvPr/>
          </p:nvSpPr>
          <p:spPr>
            <a:xfrm>
              <a:off x="2512200" y="2057125"/>
              <a:ext cx="1905000" cy="14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109" name="Google Shape;109;p17"/>
          <p:cNvGrpSpPr/>
          <p:nvPr/>
        </p:nvGrpSpPr>
        <p:grpSpPr>
          <a:xfrm>
            <a:off x="4329974" y="2862200"/>
            <a:ext cx="2541300" cy="2281250"/>
            <a:chOff x="4329974" y="1189775"/>
            <a:chExt cx="2541300" cy="2281250"/>
          </a:xfrm>
        </p:grpSpPr>
        <p:sp>
          <p:nvSpPr>
            <p:cNvPr id="110" name="Google Shape;110;p17"/>
            <p:cNvSpPr/>
            <p:nvPr/>
          </p:nvSpPr>
          <p:spPr>
            <a:xfrm>
              <a:off x="4329974" y="1189775"/>
              <a:ext cx="25413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ISA</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(JESUS)</a:t>
              </a:r>
              <a:endParaRPr>
                <a:solidFill>
                  <a:srgbClr val="FFFFFF"/>
                </a:solidFill>
                <a:latin typeface="Roboto"/>
                <a:ea typeface="Roboto"/>
                <a:cs typeface="Roboto"/>
                <a:sym typeface="Roboto"/>
              </a:endParaRPr>
            </a:p>
          </p:txBody>
        </p:sp>
        <p:sp>
          <p:nvSpPr>
            <p:cNvPr id="111" name="Google Shape;111;p17"/>
            <p:cNvSpPr txBox="1"/>
            <p:nvPr/>
          </p:nvSpPr>
          <p:spPr>
            <a:xfrm>
              <a:off x="4613550" y="2057125"/>
              <a:ext cx="1905000" cy="14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112" name="Google Shape;112;p17"/>
          <p:cNvGrpSpPr/>
          <p:nvPr/>
        </p:nvGrpSpPr>
        <p:grpSpPr>
          <a:xfrm>
            <a:off x="0" y="2862414"/>
            <a:ext cx="2726700" cy="2281036"/>
            <a:chOff x="0" y="1189989"/>
            <a:chExt cx="2726700" cy="2281036"/>
          </a:xfrm>
        </p:grpSpPr>
        <p:sp>
          <p:nvSpPr>
            <p:cNvPr id="113" name="Google Shape;113;p17"/>
            <p:cNvSpPr/>
            <p:nvPr/>
          </p:nvSpPr>
          <p:spPr>
            <a:xfrm>
              <a:off x="0" y="1189989"/>
              <a:ext cx="27267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YUNUS</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(JONAH)</a:t>
              </a:r>
              <a:endParaRPr>
                <a:solidFill>
                  <a:srgbClr val="FFFFFF"/>
                </a:solidFill>
                <a:latin typeface="Roboto"/>
                <a:ea typeface="Roboto"/>
                <a:cs typeface="Roboto"/>
                <a:sym typeface="Roboto"/>
              </a:endParaRPr>
            </a:p>
          </p:txBody>
        </p:sp>
        <p:sp>
          <p:nvSpPr>
            <p:cNvPr id="114" name="Google Shape;114;p17"/>
            <p:cNvSpPr txBox="1"/>
            <p:nvPr/>
          </p:nvSpPr>
          <p:spPr>
            <a:xfrm>
              <a:off x="410850" y="2057125"/>
              <a:ext cx="1905000" cy="14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115" name="Google Shape;115;p17"/>
          <p:cNvGrpSpPr/>
          <p:nvPr/>
        </p:nvGrpSpPr>
        <p:grpSpPr>
          <a:xfrm>
            <a:off x="6396739" y="2862200"/>
            <a:ext cx="2541300" cy="2281250"/>
            <a:chOff x="6396739" y="1189775"/>
            <a:chExt cx="2541300" cy="2281250"/>
          </a:xfrm>
        </p:grpSpPr>
        <p:sp>
          <p:nvSpPr>
            <p:cNvPr id="116" name="Google Shape;116;p17"/>
            <p:cNvSpPr/>
            <p:nvPr/>
          </p:nvSpPr>
          <p:spPr>
            <a:xfrm>
              <a:off x="6396739" y="1189775"/>
              <a:ext cx="2541300" cy="669000"/>
            </a:xfrm>
            <a:prstGeom prst="rect">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MUHAMMAD</a:t>
              </a:r>
              <a:endParaRPr>
                <a:solidFill>
                  <a:srgbClr val="FFFFFF"/>
                </a:solidFill>
                <a:latin typeface="Roboto"/>
                <a:ea typeface="Roboto"/>
                <a:cs typeface="Roboto"/>
                <a:sym typeface="Roboto"/>
              </a:endParaRPr>
            </a:p>
          </p:txBody>
        </p:sp>
        <p:sp>
          <p:nvSpPr>
            <p:cNvPr id="117" name="Google Shape;117;p17"/>
            <p:cNvSpPr txBox="1"/>
            <p:nvPr/>
          </p:nvSpPr>
          <p:spPr>
            <a:xfrm>
              <a:off x="6714900" y="2057125"/>
              <a:ext cx="1905000" cy="14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21" name="Shape 121"/>
        <p:cNvGrpSpPr/>
        <p:nvPr/>
      </p:nvGrpSpPr>
      <p:grpSpPr>
        <a:xfrm>
          <a:off x="0" y="0"/>
          <a:ext cx="0" cy="0"/>
          <a:chOff x="0" y="0"/>
          <a:chExt cx="0" cy="0"/>
        </a:xfrm>
      </p:grpSpPr>
      <p:sp>
        <p:nvSpPr>
          <p:cNvPr id="122" name="Google Shape;122;p18"/>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rPr>
              <a:t>The Story of God</a:t>
            </a:r>
            <a:endParaRPr>
              <a:solidFill>
                <a:srgbClr val="434343"/>
              </a:solidFill>
            </a:endParaRPr>
          </a:p>
        </p:txBody>
      </p:sp>
      <p:grpSp>
        <p:nvGrpSpPr>
          <p:cNvPr id="123" name="Google Shape;123;p18"/>
          <p:cNvGrpSpPr/>
          <p:nvPr/>
        </p:nvGrpSpPr>
        <p:grpSpPr>
          <a:xfrm>
            <a:off x="0" y="572802"/>
            <a:ext cx="2726700" cy="2289457"/>
            <a:chOff x="0" y="1189989"/>
            <a:chExt cx="2726700" cy="2289457"/>
          </a:xfrm>
        </p:grpSpPr>
        <p:sp>
          <p:nvSpPr>
            <p:cNvPr id="124" name="Google Shape;124;p18"/>
            <p:cNvSpPr/>
            <p:nvPr/>
          </p:nvSpPr>
          <p:spPr>
            <a:xfrm>
              <a:off x="0" y="1189989"/>
              <a:ext cx="27267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ADAM</a:t>
              </a:r>
              <a:endParaRPr>
                <a:solidFill>
                  <a:srgbClr val="FFFFFF"/>
                </a:solidFill>
                <a:latin typeface="Roboto"/>
                <a:ea typeface="Roboto"/>
                <a:cs typeface="Roboto"/>
                <a:sym typeface="Roboto"/>
              </a:endParaRPr>
            </a:p>
          </p:txBody>
        </p:sp>
        <p:sp>
          <p:nvSpPr>
            <p:cNvPr id="125" name="Google Shape;125;p18"/>
            <p:cNvSpPr txBox="1"/>
            <p:nvPr/>
          </p:nvSpPr>
          <p:spPr>
            <a:xfrm>
              <a:off x="410850" y="2057146"/>
              <a:ext cx="1905000" cy="142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Created good, in God’s </a:t>
              </a:r>
              <a:r>
                <a:rPr b="1" i="1" lang="en" sz="1200">
                  <a:latin typeface="Roboto"/>
                  <a:ea typeface="Roboto"/>
                  <a:cs typeface="Roboto"/>
                  <a:sym typeface="Roboto"/>
                </a:rPr>
                <a:t>image </a:t>
              </a:r>
              <a:r>
                <a:rPr b="1" lang="en" sz="1200">
                  <a:latin typeface="Roboto"/>
                  <a:ea typeface="Roboto"/>
                  <a:cs typeface="Roboto"/>
                  <a:sym typeface="Roboto"/>
                </a:rPr>
                <a:t>(unity in diversity), for intimacy &amp; to glorify</a:t>
              </a:r>
              <a:r>
                <a:rPr b="1" i="1" lang="en" sz="1200">
                  <a:latin typeface="Roboto"/>
                  <a:ea typeface="Roboto"/>
                  <a:cs typeface="Roboto"/>
                  <a:sym typeface="Roboto"/>
                </a:rPr>
                <a:t>.</a:t>
              </a:r>
              <a:r>
                <a:rPr b="1" lang="en" sz="1200">
                  <a:latin typeface="Roboto"/>
                  <a:ea typeface="Roboto"/>
                  <a:cs typeface="Roboto"/>
                  <a:sym typeface="Roboto"/>
                </a:rPr>
                <a:t> </a:t>
              </a:r>
              <a:r>
                <a:rPr b="1" i="1" lang="en" sz="1200">
                  <a:latin typeface="Roboto"/>
                  <a:ea typeface="Roboto"/>
                  <a:cs typeface="Roboto"/>
                  <a:sym typeface="Roboto"/>
                </a:rPr>
                <a:t>Fell</a:t>
              </a:r>
              <a:r>
                <a:rPr b="1" lang="en" sz="1200">
                  <a:latin typeface="Roboto"/>
                  <a:ea typeface="Roboto"/>
                  <a:cs typeface="Roboto"/>
                  <a:sym typeface="Roboto"/>
                </a:rPr>
                <a:t>. Offspring will destroy Satan (Genesis 3:15).</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p:txBody>
        </p:sp>
      </p:grpSp>
      <p:grpSp>
        <p:nvGrpSpPr>
          <p:cNvPr id="126" name="Google Shape;126;p18"/>
          <p:cNvGrpSpPr/>
          <p:nvPr/>
        </p:nvGrpSpPr>
        <p:grpSpPr>
          <a:xfrm>
            <a:off x="2263425" y="572700"/>
            <a:ext cx="2541300" cy="2289350"/>
            <a:chOff x="2263425" y="1189775"/>
            <a:chExt cx="2541300" cy="2289350"/>
          </a:xfrm>
        </p:grpSpPr>
        <p:sp>
          <p:nvSpPr>
            <p:cNvPr id="127" name="Google Shape;127;p18"/>
            <p:cNvSpPr/>
            <p:nvPr/>
          </p:nvSpPr>
          <p:spPr>
            <a:xfrm>
              <a:off x="2263425" y="1189775"/>
              <a:ext cx="2541300" cy="669000"/>
            </a:xfrm>
            <a:prstGeom prst="chevron">
              <a:avLst>
                <a:gd fmla="val 50000" name="adj"/>
              </a:avLst>
            </a:prstGeom>
            <a:solidFill>
              <a:srgbClr val="A72A1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IBRAHIM</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(ABRAHAM)</a:t>
              </a:r>
              <a:endParaRPr>
                <a:solidFill>
                  <a:srgbClr val="FFFFFF"/>
                </a:solidFill>
                <a:latin typeface="Roboto"/>
                <a:ea typeface="Roboto"/>
                <a:cs typeface="Roboto"/>
                <a:sym typeface="Roboto"/>
              </a:endParaRPr>
            </a:p>
          </p:txBody>
        </p:sp>
        <p:sp>
          <p:nvSpPr>
            <p:cNvPr id="128" name="Google Shape;128;p18"/>
            <p:cNvSpPr txBox="1"/>
            <p:nvPr/>
          </p:nvSpPr>
          <p:spPr>
            <a:xfrm>
              <a:off x="2512200" y="2057125"/>
              <a:ext cx="1905000" cy="142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129" name="Google Shape;129;p18"/>
          <p:cNvGrpSpPr/>
          <p:nvPr/>
        </p:nvGrpSpPr>
        <p:grpSpPr>
          <a:xfrm>
            <a:off x="4329974" y="572700"/>
            <a:ext cx="2541300" cy="2289350"/>
            <a:chOff x="4329974" y="1189775"/>
            <a:chExt cx="2541300" cy="2289350"/>
          </a:xfrm>
        </p:grpSpPr>
        <p:sp>
          <p:nvSpPr>
            <p:cNvPr id="130" name="Google Shape;130;p18"/>
            <p:cNvSpPr/>
            <p:nvPr/>
          </p:nvSpPr>
          <p:spPr>
            <a:xfrm>
              <a:off x="4329974" y="1189775"/>
              <a:ext cx="25413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MUSA</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(MOSES)</a:t>
              </a:r>
              <a:endParaRPr>
                <a:solidFill>
                  <a:srgbClr val="FFFFFF"/>
                </a:solidFill>
                <a:latin typeface="Roboto"/>
                <a:ea typeface="Roboto"/>
                <a:cs typeface="Roboto"/>
                <a:sym typeface="Roboto"/>
              </a:endParaRPr>
            </a:p>
          </p:txBody>
        </p:sp>
        <p:sp>
          <p:nvSpPr>
            <p:cNvPr id="131" name="Google Shape;131;p18"/>
            <p:cNvSpPr txBox="1"/>
            <p:nvPr/>
          </p:nvSpPr>
          <p:spPr>
            <a:xfrm>
              <a:off x="4613550" y="2057125"/>
              <a:ext cx="1905000" cy="142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132" name="Google Shape;132;p18"/>
          <p:cNvGrpSpPr/>
          <p:nvPr/>
        </p:nvGrpSpPr>
        <p:grpSpPr>
          <a:xfrm>
            <a:off x="6396739" y="572700"/>
            <a:ext cx="2541300" cy="2289350"/>
            <a:chOff x="6396739" y="1189775"/>
            <a:chExt cx="2541300" cy="2289350"/>
          </a:xfrm>
        </p:grpSpPr>
        <p:sp>
          <p:nvSpPr>
            <p:cNvPr id="133" name="Google Shape;133;p18"/>
            <p:cNvSpPr/>
            <p:nvPr/>
          </p:nvSpPr>
          <p:spPr>
            <a:xfrm>
              <a:off x="6396739" y="1189775"/>
              <a:ext cx="2541300" cy="669000"/>
            </a:xfrm>
            <a:prstGeom prst="chevron">
              <a:avLst>
                <a:gd fmla="val 50000" name="adj"/>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DAWUD</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(DAVID)</a:t>
              </a:r>
              <a:endParaRPr>
                <a:solidFill>
                  <a:srgbClr val="FFFFFF"/>
                </a:solidFill>
                <a:latin typeface="Roboto"/>
                <a:ea typeface="Roboto"/>
                <a:cs typeface="Roboto"/>
                <a:sym typeface="Roboto"/>
              </a:endParaRPr>
            </a:p>
          </p:txBody>
        </p:sp>
        <p:sp>
          <p:nvSpPr>
            <p:cNvPr id="134" name="Google Shape;134;p18"/>
            <p:cNvSpPr txBox="1"/>
            <p:nvPr/>
          </p:nvSpPr>
          <p:spPr>
            <a:xfrm>
              <a:off x="6714900" y="2057125"/>
              <a:ext cx="1905000" cy="142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135" name="Google Shape;135;p18"/>
          <p:cNvGrpSpPr/>
          <p:nvPr/>
        </p:nvGrpSpPr>
        <p:grpSpPr>
          <a:xfrm>
            <a:off x="0" y="2862414"/>
            <a:ext cx="2726700" cy="2281036"/>
            <a:chOff x="0" y="1189989"/>
            <a:chExt cx="2726700" cy="2281036"/>
          </a:xfrm>
        </p:grpSpPr>
        <p:sp>
          <p:nvSpPr>
            <p:cNvPr id="136" name="Google Shape;136;p18"/>
            <p:cNvSpPr/>
            <p:nvPr/>
          </p:nvSpPr>
          <p:spPr>
            <a:xfrm>
              <a:off x="0" y="1189989"/>
              <a:ext cx="27267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YUNUS</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(JONAH)</a:t>
              </a:r>
              <a:endParaRPr>
                <a:solidFill>
                  <a:srgbClr val="FFFFFF"/>
                </a:solidFill>
                <a:latin typeface="Roboto"/>
                <a:ea typeface="Roboto"/>
                <a:cs typeface="Roboto"/>
                <a:sym typeface="Roboto"/>
              </a:endParaRPr>
            </a:p>
          </p:txBody>
        </p:sp>
        <p:sp>
          <p:nvSpPr>
            <p:cNvPr id="137" name="Google Shape;137;p18"/>
            <p:cNvSpPr txBox="1"/>
            <p:nvPr/>
          </p:nvSpPr>
          <p:spPr>
            <a:xfrm>
              <a:off x="410850" y="2057125"/>
              <a:ext cx="1905000" cy="14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138" name="Google Shape;138;p18"/>
          <p:cNvGrpSpPr/>
          <p:nvPr/>
        </p:nvGrpSpPr>
        <p:grpSpPr>
          <a:xfrm>
            <a:off x="2263425" y="2862200"/>
            <a:ext cx="2541300" cy="2281250"/>
            <a:chOff x="2263425" y="1189775"/>
            <a:chExt cx="2541300" cy="2281250"/>
          </a:xfrm>
        </p:grpSpPr>
        <p:sp>
          <p:nvSpPr>
            <p:cNvPr id="139" name="Google Shape;139;p18"/>
            <p:cNvSpPr/>
            <p:nvPr/>
          </p:nvSpPr>
          <p:spPr>
            <a:xfrm>
              <a:off x="2263425" y="1189775"/>
              <a:ext cx="2541300" cy="669000"/>
            </a:xfrm>
            <a:prstGeom prst="chevron">
              <a:avLst>
                <a:gd fmla="val 50000" name="adj"/>
              </a:avLst>
            </a:prstGeom>
            <a:solidFill>
              <a:srgbClr val="A72A1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YAHYA</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(JOHN THE BAPTIST)</a:t>
              </a:r>
              <a:endParaRPr>
                <a:solidFill>
                  <a:srgbClr val="FFFFFF"/>
                </a:solidFill>
                <a:latin typeface="Roboto"/>
                <a:ea typeface="Roboto"/>
                <a:cs typeface="Roboto"/>
                <a:sym typeface="Roboto"/>
              </a:endParaRPr>
            </a:p>
          </p:txBody>
        </p:sp>
        <p:sp>
          <p:nvSpPr>
            <p:cNvPr id="140" name="Google Shape;140;p18"/>
            <p:cNvSpPr txBox="1"/>
            <p:nvPr/>
          </p:nvSpPr>
          <p:spPr>
            <a:xfrm>
              <a:off x="2512200" y="2057125"/>
              <a:ext cx="1905000" cy="14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141" name="Google Shape;141;p18"/>
          <p:cNvGrpSpPr/>
          <p:nvPr/>
        </p:nvGrpSpPr>
        <p:grpSpPr>
          <a:xfrm>
            <a:off x="4329974" y="2862200"/>
            <a:ext cx="2541300" cy="2281250"/>
            <a:chOff x="4329974" y="1189775"/>
            <a:chExt cx="2541300" cy="2281250"/>
          </a:xfrm>
        </p:grpSpPr>
        <p:sp>
          <p:nvSpPr>
            <p:cNvPr id="142" name="Google Shape;142;p18"/>
            <p:cNvSpPr/>
            <p:nvPr/>
          </p:nvSpPr>
          <p:spPr>
            <a:xfrm>
              <a:off x="4329974" y="1189775"/>
              <a:ext cx="25413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ISA</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(JESUS)</a:t>
              </a:r>
              <a:endParaRPr>
                <a:solidFill>
                  <a:srgbClr val="FFFFFF"/>
                </a:solidFill>
                <a:latin typeface="Roboto"/>
                <a:ea typeface="Roboto"/>
                <a:cs typeface="Roboto"/>
                <a:sym typeface="Roboto"/>
              </a:endParaRPr>
            </a:p>
          </p:txBody>
        </p:sp>
        <p:sp>
          <p:nvSpPr>
            <p:cNvPr id="143" name="Google Shape;143;p18"/>
            <p:cNvSpPr txBox="1"/>
            <p:nvPr/>
          </p:nvSpPr>
          <p:spPr>
            <a:xfrm>
              <a:off x="4613550" y="2057125"/>
              <a:ext cx="1905000" cy="14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144" name="Google Shape;144;p18"/>
          <p:cNvGrpSpPr/>
          <p:nvPr/>
        </p:nvGrpSpPr>
        <p:grpSpPr>
          <a:xfrm>
            <a:off x="6396739" y="2862200"/>
            <a:ext cx="2541300" cy="2281250"/>
            <a:chOff x="6396739" y="1189775"/>
            <a:chExt cx="2541300" cy="2281250"/>
          </a:xfrm>
        </p:grpSpPr>
        <p:sp>
          <p:nvSpPr>
            <p:cNvPr id="145" name="Google Shape;145;p18"/>
            <p:cNvSpPr/>
            <p:nvPr/>
          </p:nvSpPr>
          <p:spPr>
            <a:xfrm>
              <a:off x="6396739" y="1189775"/>
              <a:ext cx="2541300" cy="669000"/>
            </a:xfrm>
            <a:prstGeom prst="rect">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MUHAMMAD</a:t>
              </a:r>
              <a:endParaRPr>
                <a:solidFill>
                  <a:srgbClr val="FFFFFF"/>
                </a:solidFill>
                <a:latin typeface="Roboto"/>
                <a:ea typeface="Roboto"/>
                <a:cs typeface="Roboto"/>
                <a:sym typeface="Roboto"/>
              </a:endParaRPr>
            </a:p>
          </p:txBody>
        </p:sp>
        <p:sp>
          <p:nvSpPr>
            <p:cNvPr id="146" name="Google Shape;146;p18"/>
            <p:cNvSpPr txBox="1"/>
            <p:nvPr/>
          </p:nvSpPr>
          <p:spPr>
            <a:xfrm>
              <a:off x="6714900" y="2057125"/>
              <a:ext cx="1905000" cy="14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50" name="Shape 150"/>
        <p:cNvGrpSpPr/>
        <p:nvPr/>
      </p:nvGrpSpPr>
      <p:grpSpPr>
        <a:xfrm>
          <a:off x="0" y="0"/>
          <a:ext cx="0" cy="0"/>
          <a:chOff x="0" y="0"/>
          <a:chExt cx="0" cy="0"/>
        </a:xfrm>
      </p:grpSpPr>
      <p:sp>
        <p:nvSpPr>
          <p:cNvPr id="151" name="Google Shape;151;p19"/>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rPr>
              <a:t>The Story of God</a:t>
            </a:r>
            <a:endParaRPr>
              <a:solidFill>
                <a:srgbClr val="434343"/>
              </a:solidFill>
            </a:endParaRPr>
          </a:p>
        </p:txBody>
      </p:sp>
      <p:grpSp>
        <p:nvGrpSpPr>
          <p:cNvPr id="152" name="Google Shape;152;p19"/>
          <p:cNvGrpSpPr/>
          <p:nvPr/>
        </p:nvGrpSpPr>
        <p:grpSpPr>
          <a:xfrm>
            <a:off x="0" y="572802"/>
            <a:ext cx="2726700" cy="2289457"/>
            <a:chOff x="0" y="1189989"/>
            <a:chExt cx="2726700" cy="2289457"/>
          </a:xfrm>
        </p:grpSpPr>
        <p:sp>
          <p:nvSpPr>
            <p:cNvPr id="153" name="Google Shape;153;p19"/>
            <p:cNvSpPr/>
            <p:nvPr/>
          </p:nvSpPr>
          <p:spPr>
            <a:xfrm>
              <a:off x="0" y="1189989"/>
              <a:ext cx="27267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ADAM</a:t>
              </a:r>
              <a:endParaRPr>
                <a:solidFill>
                  <a:srgbClr val="FFFFFF"/>
                </a:solidFill>
                <a:latin typeface="Roboto"/>
                <a:ea typeface="Roboto"/>
                <a:cs typeface="Roboto"/>
                <a:sym typeface="Roboto"/>
              </a:endParaRPr>
            </a:p>
          </p:txBody>
        </p:sp>
        <p:sp>
          <p:nvSpPr>
            <p:cNvPr id="154" name="Google Shape;154;p19"/>
            <p:cNvSpPr txBox="1"/>
            <p:nvPr/>
          </p:nvSpPr>
          <p:spPr>
            <a:xfrm>
              <a:off x="410850" y="2057146"/>
              <a:ext cx="1905000" cy="142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Created good, in God’s </a:t>
              </a:r>
              <a:r>
                <a:rPr b="1" i="1" lang="en" sz="1200">
                  <a:latin typeface="Roboto"/>
                  <a:ea typeface="Roboto"/>
                  <a:cs typeface="Roboto"/>
                  <a:sym typeface="Roboto"/>
                </a:rPr>
                <a:t>image </a:t>
              </a:r>
              <a:r>
                <a:rPr b="1" lang="en" sz="1200">
                  <a:latin typeface="Roboto"/>
                  <a:ea typeface="Roboto"/>
                  <a:cs typeface="Roboto"/>
                  <a:sym typeface="Roboto"/>
                </a:rPr>
                <a:t>(unity in diversity), for intimacy &amp; to glorify</a:t>
              </a:r>
              <a:r>
                <a:rPr b="1" i="1" lang="en" sz="1200">
                  <a:latin typeface="Roboto"/>
                  <a:ea typeface="Roboto"/>
                  <a:cs typeface="Roboto"/>
                  <a:sym typeface="Roboto"/>
                </a:rPr>
                <a:t>.</a:t>
              </a:r>
              <a:r>
                <a:rPr b="1" lang="en" sz="1200">
                  <a:latin typeface="Roboto"/>
                  <a:ea typeface="Roboto"/>
                  <a:cs typeface="Roboto"/>
                  <a:sym typeface="Roboto"/>
                </a:rPr>
                <a:t> </a:t>
              </a:r>
              <a:r>
                <a:rPr b="1" i="1" lang="en" sz="1200">
                  <a:latin typeface="Roboto"/>
                  <a:ea typeface="Roboto"/>
                  <a:cs typeface="Roboto"/>
                  <a:sym typeface="Roboto"/>
                </a:rPr>
                <a:t>Fell</a:t>
              </a:r>
              <a:r>
                <a:rPr b="1" lang="en" sz="1200">
                  <a:latin typeface="Roboto"/>
                  <a:ea typeface="Roboto"/>
                  <a:cs typeface="Roboto"/>
                  <a:sym typeface="Roboto"/>
                </a:rPr>
                <a:t>. Offspring will destroy Satan (Genesis 3:15).</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p:txBody>
        </p:sp>
      </p:grpSp>
      <p:grpSp>
        <p:nvGrpSpPr>
          <p:cNvPr id="155" name="Google Shape;155;p19"/>
          <p:cNvGrpSpPr/>
          <p:nvPr/>
        </p:nvGrpSpPr>
        <p:grpSpPr>
          <a:xfrm>
            <a:off x="2263425" y="572700"/>
            <a:ext cx="2541300" cy="2289350"/>
            <a:chOff x="2263425" y="1189775"/>
            <a:chExt cx="2541300" cy="2289350"/>
          </a:xfrm>
        </p:grpSpPr>
        <p:sp>
          <p:nvSpPr>
            <p:cNvPr id="156" name="Google Shape;156;p19"/>
            <p:cNvSpPr/>
            <p:nvPr/>
          </p:nvSpPr>
          <p:spPr>
            <a:xfrm>
              <a:off x="2263425" y="1189775"/>
              <a:ext cx="2541300" cy="669000"/>
            </a:xfrm>
            <a:prstGeom prst="chevron">
              <a:avLst>
                <a:gd fmla="val 50000" name="adj"/>
              </a:avLst>
            </a:prstGeom>
            <a:solidFill>
              <a:srgbClr val="A72A1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IBRAHIM</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(ABRAHAM)</a:t>
              </a:r>
              <a:endParaRPr>
                <a:solidFill>
                  <a:srgbClr val="FFFFFF"/>
                </a:solidFill>
                <a:latin typeface="Roboto"/>
                <a:ea typeface="Roboto"/>
                <a:cs typeface="Roboto"/>
                <a:sym typeface="Roboto"/>
              </a:endParaRPr>
            </a:p>
          </p:txBody>
        </p:sp>
        <p:sp>
          <p:nvSpPr>
            <p:cNvPr id="157" name="Google Shape;157;p19"/>
            <p:cNvSpPr txBox="1"/>
            <p:nvPr/>
          </p:nvSpPr>
          <p:spPr>
            <a:xfrm>
              <a:off x="2512200" y="2057125"/>
              <a:ext cx="1905000" cy="142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Trusted God, offered his son. given qurban. All nations on earth will be blessed through him &amp; his offspring (Genesis 12:1-3).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158" name="Google Shape;158;p19"/>
          <p:cNvGrpSpPr/>
          <p:nvPr/>
        </p:nvGrpSpPr>
        <p:grpSpPr>
          <a:xfrm>
            <a:off x="4329974" y="572700"/>
            <a:ext cx="2541300" cy="2289350"/>
            <a:chOff x="4329974" y="1189775"/>
            <a:chExt cx="2541300" cy="2289350"/>
          </a:xfrm>
        </p:grpSpPr>
        <p:sp>
          <p:nvSpPr>
            <p:cNvPr id="159" name="Google Shape;159;p19"/>
            <p:cNvSpPr/>
            <p:nvPr/>
          </p:nvSpPr>
          <p:spPr>
            <a:xfrm>
              <a:off x="4329974" y="1189775"/>
              <a:ext cx="25413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MUSA</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(MOSES)</a:t>
              </a:r>
              <a:endParaRPr>
                <a:solidFill>
                  <a:srgbClr val="FFFFFF"/>
                </a:solidFill>
                <a:latin typeface="Roboto"/>
                <a:ea typeface="Roboto"/>
                <a:cs typeface="Roboto"/>
                <a:sym typeface="Roboto"/>
              </a:endParaRPr>
            </a:p>
          </p:txBody>
        </p:sp>
        <p:sp>
          <p:nvSpPr>
            <p:cNvPr id="160" name="Google Shape;160;p19"/>
            <p:cNvSpPr txBox="1"/>
            <p:nvPr/>
          </p:nvSpPr>
          <p:spPr>
            <a:xfrm>
              <a:off x="4613550" y="2057125"/>
              <a:ext cx="1905000" cy="142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161" name="Google Shape;161;p19"/>
          <p:cNvGrpSpPr/>
          <p:nvPr/>
        </p:nvGrpSpPr>
        <p:grpSpPr>
          <a:xfrm>
            <a:off x="6396739" y="572700"/>
            <a:ext cx="2541300" cy="2289350"/>
            <a:chOff x="6396739" y="1189775"/>
            <a:chExt cx="2541300" cy="2289350"/>
          </a:xfrm>
        </p:grpSpPr>
        <p:sp>
          <p:nvSpPr>
            <p:cNvPr id="162" name="Google Shape;162;p19"/>
            <p:cNvSpPr/>
            <p:nvPr/>
          </p:nvSpPr>
          <p:spPr>
            <a:xfrm>
              <a:off x="6396739" y="1189775"/>
              <a:ext cx="2541300" cy="669000"/>
            </a:xfrm>
            <a:prstGeom prst="chevron">
              <a:avLst>
                <a:gd fmla="val 50000" name="adj"/>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DAWUD</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(DAVID)</a:t>
              </a:r>
              <a:endParaRPr>
                <a:solidFill>
                  <a:srgbClr val="FFFFFF"/>
                </a:solidFill>
                <a:latin typeface="Roboto"/>
                <a:ea typeface="Roboto"/>
                <a:cs typeface="Roboto"/>
                <a:sym typeface="Roboto"/>
              </a:endParaRPr>
            </a:p>
          </p:txBody>
        </p:sp>
        <p:sp>
          <p:nvSpPr>
            <p:cNvPr id="163" name="Google Shape;163;p19"/>
            <p:cNvSpPr txBox="1"/>
            <p:nvPr/>
          </p:nvSpPr>
          <p:spPr>
            <a:xfrm>
              <a:off x="6714900" y="2057125"/>
              <a:ext cx="1905000" cy="142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164" name="Google Shape;164;p19"/>
          <p:cNvGrpSpPr/>
          <p:nvPr/>
        </p:nvGrpSpPr>
        <p:grpSpPr>
          <a:xfrm>
            <a:off x="0" y="2862414"/>
            <a:ext cx="2726700" cy="2281036"/>
            <a:chOff x="0" y="1189989"/>
            <a:chExt cx="2726700" cy="2281036"/>
          </a:xfrm>
        </p:grpSpPr>
        <p:sp>
          <p:nvSpPr>
            <p:cNvPr id="165" name="Google Shape;165;p19"/>
            <p:cNvSpPr/>
            <p:nvPr/>
          </p:nvSpPr>
          <p:spPr>
            <a:xfrm>
              <a:off x="0" y="1189989"/>
              <a:ext cx="27267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YUNUS</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(JONAH)</a:t>
              </a:r>
              <a:endParaRPr>
                <a:solidFill>
                  <a:srgbClr val="FFFFFF"/>
                </a:solidFill>
                <a:latin typeface="Roboto"/>
                <a:ea typeface="Roboto"/>
                <a:cs typeface="Roboto"/>
                <a:sym typeface="Roboto"/>
              </a:endParaRPr>
            </a:p>
          </p:txBody>
        </p:sp>
        <p:sp>
          <p:nvSpPr>
            <p:cNvPr id="166" name="Google Shape;166;p19"/>
            <p:cNvSpPr txBox="1"/>
            <p:nvPr/>
          </p:nvSpPr>
          <p:spPr>
            <a:xfrm>
              <a:off x="410850" y="2057125"/>
              <a:ext cx="1905000" cy="14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167" name="Google Shape;167;p19"/>
          <p:cNvGrpSpPr/>
          <p:nvPr/>
        </p:nvGrpSpPr>
        <p:grpSpPr>
          <a:xfrm>
            <a:off x="2263425" y="2862200"/>
            <a:ext cx="2541300" cy="2281250"/>
            <a:chOff x="2263425" y="1189775"/>
            <a:chExt cx="2541300" cy="2281250"/>
          </a:xfrm>
        </p:grpSpPr>
        <p:sp>
          <p:nvSpPr>
            <p:cNvPr id="168" name="Google Shape;168;p19"/>
            <p:cNvSpPr/>
            <p:nvPr/>
          </p:nvSpPr>
          <p:spPr>
            <a:xfrm>
              <a:off x="2263425" y="1189775"/>
              <a:ext cx="2541300" cy="669000"/>
            </a:xfrm>
            <a:prstGeom prst="chevron">
              <a:avLst>
                <a:gd fmla="val 50000" name="adj"/>
              </a:avLst>
            </a:prstGeom>
            <a:solidFill>
              <a:srgbClr val="A72A1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YAHYA</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(JOHN THE BAPTIST)</a:t>
              </a:r>
              <a:endParaRPr>
                <a:solidFill>
                  <a:srgbClr val="FFFFFF"/>
                </a:solidFill>
                <a:latin typeface="Roboto"/>
                <a:ea typeface="Roboto"/>
                <a:cs typeface="Roboto"/>
                <a:sym typeface="Roboto"/>
              </a:endParaRPr>
            </a:p>
          </p:txBody>
        </p:sp>
        <p:sp>
          <p:nvSpPr>
            <p:cNvPr id="169" name="Google Shape;169;p19"/>
            <p:cNvSpPr txBox="1"/>
            <p:nvPr/>
          </p:nvSpPr>
          <p:spPr>
            <a:xfrm>
              <a:off x="2512200" y="2057125"/>
              <a:ext cx="1905000" cy="14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170" name="Google Shape;170;p19"/>
          <p:cNvGrpSpPr/>
          <p:nvPr/>
        </p:nvGrpSpPr>
        <p:grpSpPr>
          <a:xfrm>
            <a:off x="4329974" y="2862200"/>
            <a:ext cx="2541300" cy="2281250"/>
            <a:chOff x="4329974" y="1189775"/>
            <a:chExt cx="2541300" cy="2281250"/>
          </a:xfrm>
        </p:grpSpPr>
        <p:sp>
          <p:nvSpPr>
            <p:cNvPr id="171" name="Google Shape;171;p19"/>
            <p:cNvSpPr/>
            <p:nvPr/>
          </p:nvSpPr>
          <p:spPr>
            <a:xfrm>
              <a:off x="4329974" y="1189775"/>
              <a:ext cx="25413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ISA</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(JESUS)</a:t>
              </a:r>
              <a:endParaRPr>
                <a:solidFill>
                  <a:srgbClr val="FFFFFF"/>
                </a:solidFill>
                <a:latin typeface="Roboto"/>
                <a:ea typeface="Roboto"/>
                <a:cs typeface="Roboto"/>
                <a:sym typeface="Roboto"/>
              </a:endParaRPr>
            </a:p>
          </p:txBody>
        </p:sp>
        <p:sp>
          <p:nvSpPr>
            <p:cNvPr id="172" name="Google Shape;172;p19"/>
            <p:cNvSpPr txBox="1"/>
            <p:nvPr/>
          </p:nvSpPr>
          <p:spPr>
            <a:xfrm>
              <a:off x="4613550" y="2057125"/>
              <a:ext cx="1905000" cy="14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173" name="Google Shape;173;p19"/>
          <p:cNvGrpSpPr/>
          <p:nvPr/>
        </p:nvGrpSpPr>
        <p:grpSpPr>
          <a:xfrm>
            <a:off x="6396739" y="2862200"/>
            <a:ext cx="2541300" cy="2281250"/>
            <a:chOff x="6396739" y="1189775"/>
            <a:chExt cx="2541300" cy="2281250"/>
          </a:xfrm>
        </p:grpSpPr>
        <p:sp>
          <p:nvSpPr>
            <p:cNvPr id="174" name="Google Shape;174;p19"/>
            <p:cNvSpPr/>
            <p:nvPr/>
          </p:nvSpPr>
          <p:spPr>
            <a:xfrm>
              <a:off x="6396739" y="1189775"/>
              <a:ext cx="2541300" cy="669000"/>
            </a:xfrm>
            <a:prstGeom prst="rect">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MUHAMMAD</a:t>
              </a:r>
              <a:endParaRPr>
                <a:solidFill>
                  <a:srgbClr val="FFFFFF"/>
                </a:solidFill>
                <a:latin typeface="Roboto"/>
                <a:ea typeface="Roboto"/>
                <a:cs typeface="Roboto"/>
                <a:sym typeface="Roboto"/>
              </a:endParaRPr>
            </a:p>
          </p:txBody>
        </p:sp>
        <p:sp>
          <p:nvSpPr>
            <p:cNvPr id="175" name="Google Shape;175;p19"/>
            <p:cNvSpPr txBox="1"/>
            <p:nvPr/>
          </p:nvSpPr>
          <p:spPr>
            <a:xfrm>
              <a:off x="6714900" y="2057125"/>
              <a:ext cx="1905000" cy="14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79" name="Shape 179"/>
        <p:cNvGrpSpPr/>
        <p:nvPr/>
      </p:nvGrpSpPr>
      <p:grpSpPr>
        <a:xfrm>
          <a:off x="0" y="0"/>
          <a:ext cx="0" cy="0"/>
          <a:chOff x="0" y="0"/>
          <a:chExt cx="0" cy="0"/>
        </a:xfrm>
      </p:grpSpPr>
      <p:sp>
        <p:nvSpPr>
          <p:cNvPr id="180" name="Google Shape;180;p20"/>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rPr>
              <a:t>The Story of God</a:t>
            </a:r>
            <a:endParaRPr>
              <a:solidFill>
                <a:srgbClr val="434343"/>
              </a:solidFill>
            </a:endParaRPr>
          </a:p>
        </p:txBody>
      </p:sp>
      <p:grpSp>
        <p:nvGrpSpPr>
          <p:cNvPr id="181" name="Google Shape;181;p20"/>
          <p:cNvGrpSpPr/>
          <p:nvPr/>
        </p:nvGrpSpPr>
        <p:grpSpPr>
          <a:xfrm>
            <a:off x="0" y="572802"/>
            <a:ext cx="2726700" cy="2289457"/>
            <a:chOff x="0" y="1189989"/>
            <a:chExt cx="2726700" cy="2289457"/>
          </a:xfrm>
        </p:grpSpPr>
        <p:sp>
          <p:nvSpPr>
            <p:cNvPr id="182" name="Google Shape;182;p20"/>
            <p:cNvSpPr/>
            <p:nvPr/>
          </p:nvSpPr>
          <p:spPr>
            <a:xfrm>
              <a:off x="0" y="1189989"/>
              <a:ext cx="27267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ADAM</a:t>
              </a:r>
              <a:endParaRPr>
                <a:solidFill>
                  <a:srgbClr val="FFFFFF"/>
                </a:solidFill>
                <a:latin typeface="Roboto"/>
                <a:ea typeface="Roboto"/>
                <a:cs typeface="Roboto"/>
                <a:sym typeface="Roboto"/>
              </a:endParaRPr>
            </a:p>
          </p:txBody>
        </p:sp>
        <p:sp>
          <p:nvSpPr>
            <p:cNvPr id="183" name="Google Shape;183;p20"/>
            <p:cNvSpPr txBox="1"/>
            <p:nvPr/>
          </p:nvSpPr>
          <p:spPr>
            <a:xfrm>
              <a:off x="410850" y="2057146"/>
              <a:ext cx="1905000" cy="142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Created good, in God’s </a:t>
              </a:r>
              <a:r>
                <a:rPr b="1" i="1" lang="en" sz="1200">
                  <a:latin typeface="Roboto"/>
                  <a:ea typeface="Roboto"/>
                  <a:cs typeface="Roboto"/>
                  <a:sym typeface="Roboto"/>
                </a:rPr>
                <a:t>image </a:t>
              </a:r>
              <a:r>
                <a:rPr b="1" lang="en" sz="1200">
                  <a:latin typeface="Roboto"/>
                  <a:ea typeface="Roboto"/>
                  <a:cs typeface="Roboto"/>
                  <a:sym typeface="Roboto"/>
                </a:rPr>
                <a:t>(unity in diversity), for intimacy &amp; to glorify</a:t>
              </a:r>
              <a:r>
                <a:rPr b="1" i="1" lang="en" sz="1200">
                  <a:latin typeface="Roboto"/>
                  <a:ea typeface="Roboto"/>
                  <a:cs typeface="Roboto"/>
                  <a:sym typeface="Roboto"/>
                </a:rPr>
                <a:t>.</a:t>
              </a:r>
              <a:r>
                <a:rPr b="1" lang="en" sz="1200">
                  <a:latin typeface="Roboto"/>
                  <a:ea typeface="Roboto"/>
                  <a:cs typeface="Roboto"/>
                  <a:sym typeface="Roboto"/>
                </a:rPr>
                <a:t> </a:t>
              </a:r>
              <a:r>
                <a:rPr b="1" i="1" lang="en" sz="1200">
                  <a:latin typeface="Roboto"/>
                  <a:ea typeface="Roboto"/>
                  <a:cs typeface="Roboto"/>
                  <a:sym typeface="Roboto"/>
                </a:rPr>
                <a:t>Fell</a:t>
              </a:r>
              <a:r>
                <a:rPr b="1" lang="en" sz="1200">
                  <a:latin typeface="Roboto"/>
                  <a:ea typeface="Roboto"/>
                  <a:cs typeface="Roboto"/>
                  <a:sym typeface="Roboto"/>
                </a:rPr>
                <a:t>. Offspring will destroy Satan (Genesis 3:15).</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p:txBody>
        </p:sp>
      </p:grpSp>
      <p:grpSp>
        <p:nvGrpSpPr>
          <p:cNvPr id="184" name="Google Shape;184;p20"/>
          <p:cNvGrpSpPr/>
          <p:nvPr/>
        </p:nvGrpSpPr>
        <p:grpSpPr>
          <a:xfrm>
            <a:off x="2263425" y="572700"/>
            <a:ext cx="2541300" cy="2289350"/>
            <a:chOff x="2263425" y="1189775"/>
            <a:chExt cx="2541300" cy="2289350"/>
          </a:xfrm>
        </p:grpSpPr>
        <p:sp>
          <p:nvSpPr>
            <p:cNvPr id="185" name="Google Shape;185;p20"/>
            <p:cNvSpPr/>
            <p:nvPr/>
          </p:nvSpPr>
          <p:spPr>
            <a:xfrm>
              <a:off x="2263425" y="1189775"/>
              <a:ext cx="2541300" cy="669000"/>
            </a:xfrm>
            <a:prstGeom prst="chevron">
              <a:avLst>
                <a:gd fmla="val 50000" name="adj"/>
              </a:avLst>
            </a:prstGeom>
            <a:solidFill>
              <a:srgbClr val="A72A1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IBRAHIM</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(ABRAHAM)</a:t>
              </a:r>
              <a:endParaRPr>
                <a:solidFill>
                  <a:srgbClr val="FFFFFF"/>
                </a:solidFill>
                <a:latin typeface="Roboto"/>
                <a:ea typeface="Roboto"/>
                <a:cs typeface="Roboto"/>
                <a:sym typeface="Roboto"/>
              </a:endParaRPr>
            </a:p>
          </p:txBody>
        </p:sp>
        <p:sp>
          <p:nvSpPr>
            <p:cNvPr id="186" name="Google Shape;186;p20"/>
            <p:cNvSpPr txBox="1"/>
            <p:nvPr/>
          </p:nvSpPr>
          <p:spPr>
            <a:xfrm>
              <a:off x="2512200" y="2057125"/>
              <a:ext cx="1905000" cy="142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Trusted God, offered his son. given qurban. </a:t>
              </a:r>
              <a:r>
                <a:rPr b="1" i="1" lang="en" sz="1200">
                  <a:latin typeface="Roboto"/>
                  <a:ea typeface="Roboto"/>
                  <a:cs typeface="Roboto"/>
                  <a:sym typeface="Roboto"/>
                </a:rPr>
                <a:t>All nations</a:t>
              </a:r>
              <a:r>
                <a:rPr b="1" lang="en" sz="1200">
                  <a:latin typeface="Roboto"/>
                  <a:ea typeface="Roboto"/>
                  <a:cs typeface="Roboto"/>
                  <a:sym typeface="Roboto"/>
                </a:rPr>
                <a:t> on earth will be blessed through him &amp; his offspring (Genesis 12:1-3).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187" name="Google Shape;187;p20"/>
          <p:cNvGrpSpPr/>
          <p:nvPr/>
        </p:nvGrpSpPr>
        <p:grpSpPr>
          <a:xfrm>
            <a:off x="4329974" y="572700"/>
            <a:ext cx="2541300" cy="2289350"/>
            <a:chOff x="4329974" y="1189775"/>
            <a:chExt cx="2541300" cy="2289350"/>
          </a:xfrm>
        </p:grpSpPr>
        <p:sp>
          <p:nvSpPr>
            <p:cNvPr id="188" name="Google Shape;188;p20"/>
            <p:cNvSpPr/>
            <p:nvPr/>
          </p:nvSpPr>
          <p:spPr>
            <a:xfrm>
              <a:off x="4329974" y="1189775"/>
              <a:ext cx="25413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MUSA</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(MOSES)</a:t>
              </a:r>
              <a:endParaRPr>
                <a:solidFill>
                  <a:srgbClr val="FFFFFF"/>
                </a:solidFill>
                <a:latin typeface="Roboto"/>
                <a:ea typeface="Roboto"/>
                <a:cs typeface="Roboto"/>
                <a:sym typeface="Roboto"/>
              </a:endParaRPr>
            </a:p>
          </p:txBody>
        </p:sp>
        <p:sp>
          <p:nvSpPr>
            <p:cNvPr id="189" name="Google Shape;189;p20"/>
            <p:cNvSpPr txBox="1"/>
            <p:nvPr/>
          </p:nvSpPr>
          <p:spPr>
            <a:xfrm>
              <a:off x="4613550" y="2057125"/>
              <a:ext cx="1905000" cy="142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Lawgiver (Tawrat), liberator (Passover). Law cannot save. Another prophet would come. </a:t>
              </a:r>
              <a:r>
                <a:rPr b="1" i="1" lang="en" sz="1200">
                  <a:latin typeface="Roboto"/>
                  <a:ea typeface="Roboto"/>
                  <a:cs typeface="Roboto"/>
                  <a:sym typeface="Roboto"/>
                </a:rPr>
                <a:t>All God’s people</a:t>
              </a:r>
              <a:r>
                <a:rPr b="1" lang="en" sz="1200">
                  <a:latin typeface="Roboto"/>
                  <a:ea typeface="Roboto"/>
                  <a:cs typeface="Roboto"/>
                  <a:sym typeface="Roboto"/>
                </a:rPr>
                <a:t> must listen (Deuteronomy 18:15).</a:t>
              </a:r>
              <a:endParaRPr b="1" sz="1200">
                <a:latin typeface="Roboto"/>
                <a:ea typeface="Roboto"/>
                <a:cs typeface="Roboto"/>
                <a:sym typeface="Roboto"/>
              </a:endParaRPr>
            </a:p>
          </p:txBody>
        </p:sp>
      </p:grpSp>
      <p:grpSp>
        <p:nvGrpSpPr>
          <p:cNvPr id="190" name="Google Shape;190;p20"/>
          <p:cNvGrpSpPr/>
          <p:nvPr/>
        </p:nvGrpSpPr>
        <p:grpSpPr>
          <a:xfrm>
            <a:off x="6396739" y="572700"/>
            <a:ext cx="2541300" cy="2289350"/>
            <a:chOff x="6396739" y="1189775"/>
            <a:chExt cx="2541300" cy="2289350"/>
          </a:xfrm>
        </p:grpSpPr>
        <p:sp>
          <p:nvSpPr>
            <p:cNvPr id="191" name="Google Shape;191;p20"/>
            <p:cNvSpPr/>
            <p:nvPr/>
          </p:nvSpPr>
          <p:spPr>
            <a:xfrm>
              <a:off x="6396739" y="1189775"/>
              <a:ext cx="2541300" cy="669000"/>
            </a:xfrm>
            <a:prstGeom prst="chevron">
              <a:avLst>
                <a:gd fmla="val 50000" name="adj"/>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DAWUD</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(DAVID)</a:t>
              </a:r>
              <a:endParaRPr>
                <a:solidFill>
                  <a:srgbClr val="FFFFFF"/>
                </a:solidFill>
                <a:latin typeface="Roboto"/>
                <a:ea typeface="Roboto"/>
                <a:cs typeface="Roboto"/>
                <a:sym typeface="Roboto"/>
              </a:endParaRPr>
            </a:p>
          </p:txBody>
        </p:sp>
        <p:sp>
          <p:nvSpPr>
            <p:cNvPr id="192" name="Google Shape;192;p20"/>
            <p:cNvSpPr txBox="1"/>
            <p:nvPr/>
          </p:nvSpPr>
          <p:spPr>
            <a:xfrm>
              <a:off x="6714900" y="2057125"/>
              <a:ext cx="1905000" cy="142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200">
                <a:latin typeface="Roboto"/>
                <a:ea typeface="Roboto"/>
                <a:cs typeface="Roboto"/>
                <a:sym typeface="Roboto"/>
              </a:endParaRPr>
            </a:p>
          </p:txBody>
        </p:sp>
      </p:grpSp>
      <p:grpSp>
        <p:nvGrpSpPr>
          <p:cNvPr id="193" name="Google Shape;193;p20"/>
          <p:cNvGrpSpPr/>
          <p:nvPr/>
        </p:nvGrpSpPr>
        <p:grpSpPr>
          <a:xfrm>
            <a:off x="0" y="2862414"/>
            <a:ext cx="2726700" cy="2281036"/>
            <a:chOff x="0" y="1189989"/>
            <a:chExt cx="2726700" cy="2281036"/>
          </a:xfrm>
        </p:grpSpPr>
        <p:sp>
          <p:nvSpPr>
            <p:cNvPr id="194" name="Google Shape;194;p20"/>
            <p:cNvSpPr/>
            <p:nvPr/>
          </p:nvSpPr>
          <p:spPr>
            <a:xfrm>
              <a:off x="0" y="1189989"/>
              <a:ext cx="27267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YUNUS</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(JONAH)</a:t>
              </a:r>
              <a:endParaRPr>
                <a:solidFill>
                  <a:srgbClr val="FFFFFF"/>
                </a:solidFill>
                <a:latin typeface="Roboto"/>
                <a:ea typeface="Roboto"/>
                <a:cs typeface="Roboto"/>
                <a:sym typeface="Roboto"/>
              </a:endParaRPr>
            </a:p>
          </p:txBody>
        </p:sp>
        <p:sp>
          <p:nvSpPr>
            <p:cNvPr id="195" name="Google Shape;195;p20"/>
            <p:cNvSpPr txBox="1"/>
            <p:nvPr/>
          </p:nvSpPr>
          <p:spPr>
            <a:xfrm>
              <a:off x="410850" y="2057125"/>
              <a:ext cx="1905000" cy="14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000">
                <a:latin typeface="Roboto"/>
                <a:ea typeface="Roboto"/>
                <a:cs typeface="Roboto"/>
                <a:sym typeface="Roboto"/>
              </a:endParaRPr>
            </a:p>
          </p:txBody>
        </p:sp>
      </p:grpSp>
      <p:grpSp>
        <p:nvGrpSpPr>
          <p:cNvPr id="196" name="Google Shape;196;p20"/>
          <p:cNvGrpSpPr/>
          <p:nvPr/>
        </p:nvGrpSpPr>
        <p:grpSpPr>
          <a:xfrm>
            <a:off x="2263425" y="2862200"/>
            <a:ext cx="2541300" cy="2281250"/>
            <a:chOff x="2263425" y="1189775"/>
            <a:chExt cx="2541300" cy="2281250"/>
          </a:xfrm>
        </p:grpSpPr>
        <p:sp>
          <p:nvSpPr>
            <p:cNvPr id="197" name="Google Shape;197;p20"/>
            <p:cNvSpPr/>
            <p:nvPr/>
          </p:nvSpPr>
          <p:spPr>
            <a:xfrm>
              <a:off x="2263425" y="1189775"/>
              <a:ext cx="2541300" cy="669000"/>
            </a:xfrm>
            <a:prstGeom prst="chevron">
              <a:avLst>
                <a:gd fmla="val 50000" name="adj"/>
              </a:avLst>
            </a:prstGeom>
            <a:solidFill>
              <a:srgbClr val="A72A1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YAHYA</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(JOHN THE BAPTIST)</a:t>
              </a:r>
              <a:endParaRPr>
                <a:solidFill>
                  <a:srgbClr val="FFFFFF"/>
                </a:solidFill>
                <a:latin typeface="Roboto"/>
                <a:ea typeface="Roboto"/>
                <a:cs typeface="Roboto"/>
                <a:sym typeface="Roboto"/>
              </a:endParaRPr>
            </a:p>
          </p:txBody>
        </p:sp>
        <p:sp>
          <p:nvSpPr>
            <p:cNvPr id="198" name="Google Shape;198;p20"/>
            <p:cNvSpPr txBox="1"/>
            <p:nvPr/>
          </p:nvSpPr>
          <p:spPr>
            <a:xfrm>
              <a:off x="2512200" y="2057125"/>
              <a:ext cx="1905000" cy="14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200">
                <a:latin typeface="Roboto"/>
                <a:ea typeface="Roboto"/>
                <a:cs typeface="Roboto"/>
                <a:sym typeface="Roboto"/>
              </a:endParaRPr>
            </a:p>
          </p:txBody>
        </p:sp>
      </p:grpSp>
      <p:grpSp>
        <p:nvGrpSpPr>
          <p:cNvPr id="199" name="Google Shape;199;p20"/>
          <p:cNvGrpSpPr/>
          <p:nvPr/>
        </p:nvGrpSpPr>
        <p:grpSpPr>
          <a:xfrm>
            <a:off x="4329974" y="2862200"/>
            <a:ext cx="2541300" cy="2281250"/>
            <a:chOff x="4329974" y="1189775"/>
            <a:chExt cx="2541300" cy="2281250"/>
          </a:xfrm>
        </p:grpSpPr>
        <p:sp>
          <p:nvSpPr>
            <p:cNvPr id="200" name="Google Shape;200;p20"/>
            <p:cNvSpPr/>
            <p:nvPr/>
          </p:nvSpPr>
          <p:spPr>
            <a:xfrm>
              <a:off x="4329974" y="1189775"/>
              <a:ext cx="25413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ISA</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(JESUS)</a:t>
              </a:r>
              <a:endParaRPr>
                <a:solidFill>
                  <a:srgbClr val="FFFFFF"/>
                </a:solidFill>
                <a:latin typeface="Roboto"/>
                <a:ea typeface="Roboto"/>
                <a:cs typeface="Roboto"/>
                <a:sym typeface="Roboto"/>
              </a:endParaRPr>
            </a:p>
          </p:txBody>
        </p:sp>
        <p:sp>
          <p:nvSpPr>
            <p:cNvPr id="201" name="Google Shape;201;p20"/>
            <p:cNvSpPr txBox="1"/>
            <p:nvPr/>
          </p:nvSpPr>
          <p:spPr>
            <a:xfrm>
              <a:off x="4613550" y="2057125"/>
              <a:ext cx="1905000" cy="14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200">
                <a:latin typeface="Roboto"/>
                <a:ea typeface="Roboto"/>
                <a:cs typeface="Roboto"/>
                <a:sym typeface="Roboto"/>
              </a:endParaRPr>
            </a:p>
          </p:txBody>
        </p:sp>
      </p:grpSp>
      <p:grpSp>
        <p:nvGrpSpPr>
          <p:cNvPr id="202" name="Google Shape;202;p20"/>
          <p:cNvGrpSpPr/>
          <p:nvPr/>
        </p:nvGrpSpPr>
        <p:grpSpPr>
          <a:xfrm>
            <a:off x="6396739" y="2862200"/>
            <a:ext cx="2541300" cy="2281250"/>
            <a:chOff x="6396739" y="1189775"/>
            <a:chExt cx="2541300" cy="2281250"/>
          </a:xfrm>
        </p:grpSpPr>
        <p:sp>
          <p:nvSpPr>
            <p:cNvPr id="203" name="Google Shape;203;p20"/>
            <p:cNvSpPr/>
            <p:nvPr/>
          </p:nvSpPr>
          <p:spPr>
            <a:xfrm>
              <a:off x="6396739" y="1189775"/>
              <a:ext cx="2541300" cy="669000"/>
            </a:xfrm>
            <a:prstGeom prst="rect">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MUHAMMAD</a:t>
              </a:r>
              <a:endParaRPr>
                <a:solidFill>
                  <a:srgbClr val="FFFFFF"/>
                </a:solidFill>
                <a:latin typeface="Roboto"/>
                <a:ea typeface="Roboto"/>
                <a:cs typeface="Roboto"/>
                <a:sym typeface="Roboto"/>
              </a:endParaRPr>
            </a:p>
          </p:txBody>
        </p:sp>
        <p:sp>
          <p:nvSpPr>
            <p:cNvPr id="204" name="Google Shape;204;p20"/>
            <p:cNvSpPr txBox="1"/>
            <p:nvPr/>
          </p:nvSpPr>
          <p:spPr>
            <a:xfrm>
              <a:off x="6714900" y="2057125"/>
              <a:ext cx="1905000" cy="14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200">
                <a:latin typeface="Roboto"/>
                <a:ea typeface="Roboto"/>
                <a:cs typeface="Roboto"/>
                <a:sym typeface="Roboto"/>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08" name="Shape 208"/>
        <p:cNvGrpSpPr/>
        <p:nvPr/>
      </p:nvGrpSpPr>
      <p:grpSpPr>
        <a:xfrm>
          <a:off x="0" y="0"/>
          <a:ext cx="0" cy="0"/>
          <a:chOff x="0" y="0"/>
          <a:chExt cx="0" cy="0"/>
        </a:xfrm>
      </p:grpSpPr>
      <p:sp>
        <p:nvSpPr>
          <p:cNvPr id="209" name="Google Shape;209;p21"/>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34343"/>
                </a:solidFill>
              </a:rPr>
              <a:t>The Story of God</a:t>
            </a:r>
            <a:endParaRPr>
              <a:solidFill>
                <a:srgbClr val="434343"/>
              </a:solidFill>
            </a:endParaRPr>
          </a:p>
        </p:txBody>
      </p:sp>
      <p:grpSp>
        <p:nvGrpSpPr>
          <p:cNvPr id="210" name="Google Shape;210;p21"/>
          <p:cNvGrpSpPr/>
          <p:nvPr/>
        </p:nvGrpSpPr>
        <p:grpSpPr>
          <a:xfrm>
            <a:off x="0" y="572802"/>
            <a:ext cx="2726700" cy="2289457"/>
            <a:chOff x="0" y="1189989"/>
            <a:chExt cx="2726700" cy="2289457"/>
          </a:xfrm>
        </p:grpSpPr>
        <p:sp>
          <p:nvSpPr>
            <p:cNvPr id="211" name="Google Shape;211;p21"/>
            <p:cNvSpPr/>
            <p:nvPr/>
          </p:nvSpPr>
          <p:spPr>
            <a:xfrm>
              <a:off x="0" y="1189989"/>
              <a:ext cx="27267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ADAM</a:t>
              </a:r>
              <a:endParaRPr>
                <a:solidFill>
                  <a:srgbClr val="FFFFFF"/>
                </a:solidFill>
                <a:latin typeface="Roboto"/>
                <a:ea typeface="Roboto"/>
                <a:cs typeface="Roboto"/>
                <a:sym typeface="Roboto"/>
              </a:endParaRPr>
            </a:p>
          </p:txBody>
        </p:sp>
        <p:sp>
          <p:nvSpPr>
            <p:cNvPr id="212" name="Google Shape;212;p21"/>
            <p:cNvSpPr txBox="1"/>
            <p:nvPr/>
          </p:nvSpPr>
          <p:spPr>
            <a:xfrm>
              <a:off x="410850" y="2057146"/>
              <a:ext cx="1905000" cy="142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Created good, in God’s </a:t>
              </a:r>
              <a:r>
                <a:rPr b="1" i="1" lang="en" sz="1200">
                  <a:latin typeface="Roboto"/>
                  <a:ea typeface="Roboto"/>
                  <a:cs typeface="Roboto"/>
                  <a:sym typeface="Roboto"/>
                </a:rPr>
                <a:t>image </a:t>
              </a:r>
              <a:r>
                <a:rPr b="1" lang="en" sz="1200">
                  <a:latin typeface="Roboto"/>
                  <a:ea typeface="Roboto"/>
                  <a:cs typeface="Roboto"/>
                  <a:sym typeface="Roboto"/>
                </a:rPr>
                <a:t>(unity in diversity), for intimacy &amp; to glorify</a:t>
              </a:r>
              <a:r>
                <a:rPr b="1" i="1" lang="en" sz="1200">
                  <a:latin typeface="Roboto"/>
                  <a:ea typeface="Roboto"/>
                  <a:cs typeface="Roboto"/>
                  <a:sym typeface="Roboto"/>
                </a:rPr>
                <a:t>.</a:t>
              </a:r>
              <a:r>
                <a:rPr b="1" lang="en" sz="1200">
                  <a:latin typeface="Roboto"/>
                  <a:ea typeface="Roboto"/>
                  <a:cs typeface="Roboto"/>
                  <a:sym typeface="Roboto"/>
                </a:rPr>
                <a:t> </a:t>
              </a:r>
              <a:r>
                <a:rPr b="1" i="1" lang="en" sz="1200">
                  <a:latin typeface="Roboto"/>
                  <a:ea typeface="Roboto"/>
                  <a:cs typeface="Roboto"/>
                  <a:sym typeface="Roboto"/>
                </a:rPr>
                <a:t>Fell</a:t>
              </a:r>
              <a:r>
                <a:rPr b="1" lang="en" sz="1200">
                  <a:latin typeface="Roboto"/>
                  <a:ea typeface="Roboto"/>
                  <a:cs typeface="Roboto"/>
                  <a:sym typeface="Roboto"/>
                </a:rPr>
                <a:t>. Offspring will destroy Satan (Genesis 3:15).</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p:txBody>
        </p:sp>
      </p:grpSp>
      <p:grpSp>
        <p:nvGrpSpPr>
          <p:cNvPr id="213" name="Google Shape;213;p21"/>
          <p:cNvGrpSpPr/>
          <p:nvPr/>
        </p:nvGrpSpPr>
        <p:grpSpPr>
          <a:xfrm>
            <a:off x="2263425" y="572700"/>
            <a:ext cx="2541300" cy="2289350"/>
            <a:chOff x="2263425" y="1189775"/>
            <a:chExt cx="2541300" cy="2289350"/>
          </a:xfrm>
        </p:grpSpPr>
        <p:sp>
          <p:nvSpPr>
            <p:cNvPr id="214" name="Google Shape;214;p21"/>
            <p:cNvSpPr/>
            <p:nvPr/>
          </p:nvSpPr>
          <p:spPr>
            <a:xfrm>
              <a:off x="2263425" y="1189775"/>
              <a:ext cx="2541300" cy="669000"/>
            </a:xfrm>
            <a:prstGeom prst="chevron">
              <a:avLst>
                <a:gd fmla="val 50000" name="adj"/>
              </a:avLst>
            </a:prstGeom>
            <a:solidFill>
              <a:srgbClr val="A72A1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IBRAHIM</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(ABRAHAM)</a:t>
              </a:r>
              <a:endParaRPr>
                <a:solidFill>
                  <a:srgbClr val="FFFFFF"/>
                </a:solidFill>
                <a:latin typeface="Roboto"/>
                <a:ea typeface="Roboto"/>
                <a:cs typeface="Roboto"/>
                <a:sym typeface="Roboto"/>
              </a:endParaRPr>
            </a:p>
          </p:txBody>
        </p:sp>
        <p:sp>
          <p:nvSpPr>
            <p:cNvPr id="215" name="Google Shape;215;p21"/>
            <p:cNvSpPr txBox="1"/>
            <p:nvPr/>
          </p:nvSpPr>
          <p:spPr>
            <a:xfrm>
              <a:off x="2512200" y="2057125"/>
              <a:ext cx="1905000" cy="142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Trusted God, offered his son. given qurban. </a:t>
              </a:r>
              <a:r>
                <a:rPr b="1" i="1" lang="en" sz="1200">
                  <a:latin typeface="Roboto"/>
                  <a:ea typeface="Roboto"/>
                  <a:cs typeface="Roboto"/>
                  <a:sym typeface="Roboto"/>
                </a:rPr>
                <a:t>All nations</a:t>
              </a:r>
              <a:r>
                <a:rPr b="1" lang="en" sz="1200">
                  <a:latin typeface="Roboto"/>
                  <a:ea typeface="Roboto"/>
                  <a:cs typeface="Roboto"/>
                  <a:sym typeface="Roboto"/>
                </a:rPr>
                <a:t> on earth will be blessed through him &amp; his offspring (Genesis 12:1-3).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216" name="Google Shape;216;p21"/>
          <p:cNvGrpSpPr/>
          <p:nvPr/>
        </p:nvGrpSpPr>
        <p:grpSpPr>
          <a:xfrm>
            <a:off x="4329974" y="572700"/>
            <a:ext cx="2541300" cy="2289350"/>
            <a:chOff x="4329974" y="1189775"/>
            <a:chExt cx="2541300" cy="2289350"/>
          </a:xfrm>
        </p:grpSpPr>
        <p:sp>
          <p:nvSpPr>
            <p:cNvPr id="217" name="Google Shape;217;p21"/>
            <p:cNvSpPr/>
            <p:nvPr/>
          </p:nvSpPr>
          <p:spPr>
            <a:xfrm>
              <a:off x="4329974" y="1189775"/>
              <a:ext cx="25413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MUSA</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(MOSES)</a:t>
              </a:r>
              <a:endParaRPr>
                <a:solidFill>
                  <a:srgbClr val="FFFFFF"/>
                </a:solidFill>
                <a:latin typeface="Roboto"/>
                <a:ea typeface="Roboto"/>
                <a:cs typeface="Roboto"/>
                <a:sym typeface="Roboto"/>
              </a:endParaRPr>
            </a:p>
          </p:txBody>
        </p:sp>
        <p:sp>
          <p:nvSpPr>
            <p:cNvPr id="218" name="Google Shape;218;p21"/>
            <p:cNvSpPr txBox="1"/>
            <p:nvPr/>
          </p:nvSpPr>
          <p:spPr>
            <a:xfrm>
              <a:off x="4613550" y="2057125"/>
              <a:ext cx="1905000" cy="142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Lawgiver (Tawrat), liberator (Passover). Law cannot save. Another prophet would come. </a:t>
              </a:r>
              <a:r>
                <a:rPr b="1" i="1" lang="en" sz="1200">
                  <a:latin typeface="Roboto"/>
                  <a:ea typeface="Roboto"/>
                  <a:cs typeface="Roboto"/>
                  <a:sym typeface="Roboto"/>
                </a:rPr>
                <a:t>All God’s people</a:t>
              </a:r>
              <a:r>
                <a:rPr b="1" lang="en" sz="1200">
                  <a:latin typeface="Roboto"/>
                  <a:ea typeface="Roboto"/>
                  <a:cs typeface="Roboto"/>
                  <a:sym typeface="Roboto"/>
                </a:rPr>
                <a:t> must listen (Deuteronomy 18:15).</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b="1" sz="1200">
                <a:latin typeface="Roboto"/>
                <a:ea typeface="Roboto"/>
                <a:cs typeface="Roboto"/>
                <a:sym typeface="Roboto"/>
              </a:endParaRPr>
            </a:p>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219" name="Google Shape;219;p21"/>
          <p:cNvGrpSpPr/>
          <p:nvPr/>
        </p:nvGrpSpPr>
        <p:grpSpPr>
          <a:xfrm>
            <a:off x="6396739" y="572700"/>
            <a:ext cx="2541300" cy="2289350"/>
            <a:chOff x="6396739" y="1189775"/>
            <a:chExt cx="2541300" cy="2289350"/>
          </a:xfrm>
        </p:grpSpPr>
        <p:sp>
          <p:nvSpPr>
            <p:cNvPr id="220" name="Google Shape;220;p21"/>
            <p:cNvSpPr/>
            <p:nvPr/>
          </p:nvSpPr>
          <p:spPr>
            <a:xfrm>
              <a:off x="6396739" y="1189775"/>
              <a:ext cx="2541300" cy="669000"/>
            </a:xfrm>
            <a:prstGeom prst="chevron">
              <a:avLst>
                <a:gd fmla="val 50000" name="adj"/>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DAWUD</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(DAVID)</a:t>
              </a:r>
              <a:endParaRPr>
                <a:solidFill>
                  <a:srgbClr val="FFFFFF"/>
                </a:solidFill>
                <a:latin typeface="Roboto"/>
                <a:ea typeface="Roboto"/>
                <a:cs typeface="Roboto"/>
                <a:sym typeface="Roboto"/>
              </a:endParaRPr>
            </a:p>
          </p:txBody>
        </p:sp>
        <p:sp>
          <p:nvSpPr>
            <p:cNvPr id="221" name="Google Shape;221;p21"/>
            <p:cNvSpPr txBox="1"/>
            <p:nvPr/>
          </p:nvSpPr>
          <p:spPr>
            <a:xfrm>
              <a:off x="6714900" y="2057125"/>
              <a:ext cx="1905000" cy="142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Roboto"/>
                  <a:ea typeface="Roboto"/>
                  <a:cs typeface="Roboto"/>
                  <a:sym typeface="Roboto"/>
                </a:rPr>
                <a:t>Great, conquering king. Poet (Zabur). His descendant will be Lord over </a:t>
              </a:r>
              <a:r>
                <a:rPr b="1" i="1" lang="en" sz="1200">
                  <a:latin typeface="Roboto"/>
                  <a:ea typeface="Roboto"/>
                  <a:cs typeface="Roboto"/>
                  <a:sym typeface="Roboto"/>
                </a:rPr>
                <a:t>all </a:t>
              </a:r>
              <a:r>
                <a:rPr b="1" lang="en" sz="1200">
                  <a:latin typeface="Roboto"/>
                  <a:ea typeface="Roboto"/>
                  <a:cs typeface="Roboto"/>
                  <a:sym typeface="Roboto"/>
                </a:rPr>
                <a:t>forever and   God’s son (2 Samuel 7:12-16; Psalm 2; 110).</a:t>
              </a:r>
              <a:endParaRPr b="1" sz="1200">
                <a:latin typeface="Roboto"/>
                <a:ea typeface="Roboto"/>
                <a:cs typeface="Roboto"/>
                <a:sym typeface="Roboto"/>
              </a:endParaRPr>
            </a:p>
          </p:txBody>
        </p:sp>
      </p:grpSp>
      <p:grpSp>
        <p:nvGrpSpPr>
          <p:cNvPr id="222" name="Google Shape;222;p21"/>
          <p:cNvGrpSpPr/>
          <p:nvPr/>
        </p:nvGrpSpPr>
        <p:grpSpPr>
          <a:xfrm>
            <a:off x="0" y="2862414"/>
            <a:ext cx="2726700" cy="2281036"/>
            <a:chOff x="0" y="1189989"/>
            <a:chExt cx="2726700" cy="2281036"/>
          </a:xfrm>
        </p:grpSpPr>
        <p:sp>
          <p:nvSpPr>
            <p:cNvPr id="223" name="Google Shape;223;p21"/>
            <p:cNvSpPr/>
            <p:nvPr/>
          </p:nvSpPr>
          <p:spPr>
            <a:xfrm>
              <a:off x="0" y="1189989"/>
              <a:ext cx="27267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YUNUS</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(JONAH)</a:t>
              </a:r>
              <a:endParaRPr>
                <a:solidFill>
                  <a:srgbClr val="FFFFFF"/>
                </a:solidFill>
                <a:latin typeface="Roboto"/>
                <a:ea typeface="Roboto"/>
                <a:cs typeface="Roboto"/>
                <a:sym typeface="Roboto"/>
              </a:endParaRPr>
            </a:p>
          </p:txBody>
        </p:sp>
        <p:sp>
          <p:nvSpPr>
            <p:cNvPr id="224" name="Google Shape;224;p21"/>
            <p:cNvSpPr txBox="1"/>
            <p:nvPr/>
          </p:nvSpPr>
          <p:spPr>
            <a:xfrm>
              <a:off x="410850" y="2057125"/>
              <a:ext cx="1905000" cy="14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225" name="Google Shape;225;p21"/>
          <p:cNvGrpSpPr/>
          <p:nvPr/>
        </p:nvGrpSpPr>
        <p:grpSpPr>
          <a:xfrm>
            <a:off x="2263425" y="2862200"/>
            <a:ext cx="2541300" cy="2281250"/>
            <a:chOff x="2263425" y="1189775"/>
            <a:chExt cx="2541300" cy="2281250"/>
          </a:xfrm>
        </p:grpSpPr>
        <p:sp>
          <p:nvSpPr>
            <p:cNvPr id="226" name="Google Shape;226;p21"/>
            <p:cNvSpPr/>
            <p:nvPr/>
          </p:nvSpPr>
          <p:spPr>
            <a:xfrm>
              <a:off x="2263425" y="1189775"/>
              <a:ext cx="2541300" cy="669000"/>
            </a:xfrm>
            <a:prstGeom prst="chevron">
              <a:avLst>
                <a:gd fmla="val 50000" name="adj"/>
              </a:avLst>
            </a:prstGeom>
            <a:solidFill>
              <a:srgbClr val="A72A1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YAHYA</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(JOHN THE BAPTIST)</a:t>
              </a:r>
              <a:endParaRPr>
                <a:solidFill>
                  <a:srgbClr val="FFFFFF"/>
                </a:solidFill>
                <a:latin typeface="Roboto"/>
                <a:ea typeface="Roboto"/>
                <a:cs typeface="Roboto"/>
                <a:sym typeface="Roboto"/>
              </a:endParaRPr>
            </a:p>
          </p:txBody>
        </p:sp>
        <p:sp>
          <p:nvSpPr>
            <p:cNvPr id="227" name="Google Shape;227;p21"/>
            <p:cNvSpPr txBox="1"/>
            <p:nvPr/>
          </p:nvSpPr>
          <p:spPr>
            <a:xfrm>
              <a:off x="2512200" y="2057125"/>
              <a:ext cx="1905000" cy="14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228" name="Google Shape;228;p21"/>
          <p:cNvGrpSpPr/>
          <p:nvPr/>
        </p:nvGrpSpPr>
        <p:grpSpPr>
          <a:xfrm>
            <a:off x="4329974" y="2862200"/>
            <a:ext cx="2541300" cy="2281250"/>
            <a:chOff x="4329974" y="1189775"/>
            <a:chExt cx="2541300" cy="2281250"/>
          </a:xfrm>
        </p:grpSpPr>
        <p:sp>
          <p:nvSpPr>
            <p:cNvPr id="229" name="Google Shape;229;p21"/>
            <p:cNvSpPr/>
            <p:nvPr/>
          </p:nvSpPr>
          <p:spPr>
            <a:xfrm>
              <a:off x="4329974" y="1189775"/>
              <a:ext cx="25413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ISA</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(JESUS)</a:t>
              </a:r>
              <a:endParaRPr>
                <a:solidFill>
                  <a:srgbClr val="FFFFFF"/>
                </a:solidFill>
                <a:latin typeface="Roboto"/>
                <a:ea typeface="Roboto"/>
                <a:cs typeface="Roboto"/>
                <a:sym typeface="Roboto"/>
              </a:endParaRPr>
            </a:p>
          </p:txBody>
        </p:sp>
        <p:sp>
          <p:nvSpPr>
            <p:cNvPr id="230" name="Google Shape;230;p21"/>
            <p:cNvSpPr txBox="1"/>
            <p:nvPr/>
          </p:nvSpPr>
          <p:spPr>
            <a:xfrm>
              <a:off x="4613550" y="2057125"/>
              <a:ext cx="1905000" cy="14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231" name="Google Shape;231;p21"/>
          <p:cNvGrpSpPr/>
          <p:nvPr/>
        </p:nvGrpSpPr>
        <p:grpSpPr>
          <a:xfrm>
            <a:off x="6396739" y="2862200"/>
            <a:ext cx="2541300" cy="2281250"/>
            <a:chOff x="6396739" y="1189775"/>
            <a:chExt cx="2541300" cy="2281250"/>
          </a:xfrm>
        </p:grpSpPr>
        <p:sp>
          <p:nvSpPr>
            <p:cNvPr id="232" name="Google Shape;232;p21"/>
            <p:cNvSpPr/>
            <p:nvPr/>
          </p:nvSpPr>
          <p:spPr>
            <a:xfrm>
              <a:off x="6396739" y="1189775"/>
              <a:ext cx="2541300" cy="669000"/>
            </a:xfrm>
            <a:prstGeom prst="rect">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MUHAMMAD</a:t>
              </a:r>
              <a:endParaRPr>
                <a:solidFill>
                  <a:srgbClr val="FFFFFF"/>
                </a:solidFill>
                <a:latin typeface="Roboto"/>
                <a:ea typeface="Roboto"/>
                <a:cs typeface="Roboto"/>
                <a:sym typeface="Roboto"/>
              </a:endParaRPr>
            </a:p>
          </p:txBody>
        </p:sp>
        <p:sp>
          <p:nvSpPr>
            <p:cNvPr id="233" name="Google Shape;233;p21"/>
            <p:cNvSpPr txBox="1"/>
            <p:nvPr/>
          </p:nvSpPr>
          <p:spPr>
            <a:xfrm>
              <a:off x="6714900" y="2057125"/>
              <a:ext cx="1905000" cy="14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